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69" r:id="rId7"/>
    <p:sldId id="258" r:id="rId8"/>
    <p:sldId id="262" r:id="rId9"/>
    <p:sldId id="264" r:id="rId10"/>
    <p:sldId id="260" r:id="rId11"/>
    <p:sldId id="266" r:id="rId12"/>
    <p:sldId id="265" r:id="rId13"/>
    <p:sldId id="268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AA774-87AF-2773-964D-BEFE8A3B9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8A4F6B-9DAB-4852-98F0-858C23833D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310B1-14EA-2269-C9C5-80A88B0E0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E3F8-9E44-44A8-BA10-7D7DD1166445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43601-A63C-2605-3350-3D4A2242B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32C9D-39E4-47FF-3A80-8D8259E7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0E64-6DA5-40A8-A010-9FAA2F13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97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8B964-1D95-9CE6-6E4E-77F1C39EC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D5D45F-4215-4CDD-46E9-A907A761E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4C9D2-F53F-5ABA-BE87-0C024822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E3F8-9E44-44A8-BA10-7D7DD1166445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29212-229E-78B6-5E0B-AA85B55E0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1A26C-AE3E-CF0C-D843-536938BC9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0E64-6DA5-40A8-A010-9FAA2F13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029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C0B8F2-AA95-36E2-A012-B23FA7DB18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F62DB9-B94C-21E9-2737-90849181C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16454-FE18-FE8E-B9C3-49A1B5FFF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E3F8-9E44-44A8-BA10-7D7DD1166445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E9BFB-9A86-3999-A9FB-2A69B611E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71C92-709B-1E3A-D404-1606A8398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0E64-6DA5-40A8-A010-9FAA2F13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71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5FEC2-1410-67FD-C363-4273346B7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6C96F-0C24-5E56-A821-CE1F2F97C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E7441-DE4C-654C-D99F-9583A24FA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E3F8-9E44-44A8-BA10-7D7DD1166445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AEBB1-2BF3-A483-4B2D-1E97C0432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865B2-FBB5-68B6-624A-577C41ADB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0E64-6DA5-40A8-A010-9FAA2F13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39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01EA6-6256-4E63-DD53-A5D07B881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99AB20-4B53-0A7B-4113-528CB0A9C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6AEC3-1258-61B7-F9CC-60C03555E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E3F8-9E44-44A8-BA10-7D7DD1166445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59A94-EC30-F668-F7C8-D2E9A0CEE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292D9-2E7B-779F-C2AC-EDEEA8A0D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0E64-6DA5-40A8-A010-9FAA2F13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817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D89D-50F4-D9FD-3430-AAEA94132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153ED-590D-3357-3FB2-7BF07C65D4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1A6DE4-7B65-02AF-2136-2BA7CD53C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69EF9-6B41-3064-F08D-8A6EDCDF6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E3F8-9E44-44A8-BA10-7D7DD1166445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7946B1-4998-E002-AA2F-0CD28DAFF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BD8FBF-7B83-9B56-8173-E7E4F91FD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0E64-6DA5-40A8-A010-9FAA2F13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55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B4312-A643-9F7B-A97D-910ED30FF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B3664-6748-E4AB-3A25-9AEBAB5C5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355B3-2F72-1760-1A6E-B654B38DDF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2D56F4-32EB-58C6-17F2-20AA034BF5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58DACC-2780-DAF1-0205-16663A4AC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ED9999-B0EB-EABC-B35A-1D35CC70A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E3F8-9E44-44A8-BA10-7D7DD1166445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24FAF8-6D16-CE96-150E-07FEADDE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7036C0-3E82-8AC4-4725-4E3D63AE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0E64-6DA5-40A8-A010-9FAA2F13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827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5A85E-6B2B-8C83-5B71-D4566D12D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543E3F-B9C7-44B2-7AD5-A36BB538A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E3F8-9E44-44A8-BA10-7D7DD1166445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5A28DC-0C62-CA49-0D7C-84FED022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AD0CDD-F129-D2ED-7031-D9788D95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0E64-6DA5-40A8-A010-9FAA2F13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60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A3DC6C-F2DF-5023-2824-3137FD116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E3F8-9E44-44A8-BA10-7D7DD1166445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22B35B-82B9-511D-A4AE-BD9D0CC83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2A7D7-98DE-27EF-5603-CBF13D5A6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0E64-6DA5-40A8-A010-9FAA2F13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08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CFA7B-0638-B94F-06EB-ADD259A28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AE785-21E4-3FB2-A78F-DDE24E98C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48FDA-16D7-1191-500C-1249504C9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CA533-A16E-7962-60DE-8FE0FA827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E3F8-9E44-44A8-BA10-7D7DD1166445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15E3A8-9254-A2EC-A314-9EC920121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3C6B25-5202-0191-07A0-88B8151EC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0E64-6DA5-40A8-A010-9FAA2F13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635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1F98E-DCAC-AB1E-A5EF-DD37138C4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623D2A-A59B-7360-D94D-7188F10C32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CA955E-8B2F-A445-63D3-F6828DB618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94F30-0E0D-2C4F-9664-62F8994E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E3F8-9E44-44A8-BA10-7D7DD1166445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3ED1C-D590-5EE6-7109-B8298D800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B53B5F-40B3-2AB2-9632-0008205FB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0E64-6DA5-40A8-A010-9FAA2F13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252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A90479-64C7-8B04-5431-F39F6302F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50D246-F25F-A338-02F4-B6494472B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B3EB1-05D0-258D-5DB1-52371B67D6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DDE3F8-9E44-44A8-BA10-7D7DD1166445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A42F7-E504-0646-5AE1-1E440C9C3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26E51-CD7E-018C-69D0-F053A7412B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D00E64-6DA5-40A8-A010-9FAA2F13A5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92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orymaps.arcgis.com/stories/bd198622408a4de3a238ca11dc177e9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torymaps.arcgis.com/stories/4b0713ff2b1049e19ffb896c47898fd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Triangle 35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D0B1CE-F739-08B7-F757-DEA0390A2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0" y="1383528"/>
            <a:ext cx="5925989" cy="3167510"/>
          </a:xfrm>
        </p:spPr>
        <p:txBody>
          <a:bodyPr anchor="b">
            <a:normAutofit/>
          </a:bodyPr>
          <a:lstStyle/>
          <a:p>
            <a:pPr algn="r"/>
            <a:r>
              <a:rPr lang="en-GB" sz="5300"/>
              <a:t>Suffolk County Council </a:t>
            </a:r>
            <a:br>
              <a:rPr lang="en-GB" sz="5300"/>
            </a:br>
            <a:r>
              <a:rPr lang="en-GB" sz="5300"/>
              <a:t>Local Transport Plans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0C121-2AE3-ECDA-A951-F318F8533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1" y="4582814"/>
            <a:ext cx="5925987" cy="1312657"/>
          </a:xfrm>
        </p:spPr>
        <p:txBody>
          <a:bodyPr anchor="t">
            <a:normAutofit/>
          </a:bodyPr>
          <a:lstStyle/>
          <a:p>
            <a:pPr algn="r"/>
            <a:r>
              <a:rPr lang="en-GB" sz="2200" b="1" dirty="0"/>
              <a:t>A summary for Lowestoft Town Council </a:t>
            </a:r>
          </a:p>
          <a:p>
            <a:pPr algn="r"/>
            <a:endParaRPr lang="en-GB" sz="2200" dirty="0"/>
          </a:p>
          <a:p>
            <a:pPr algn="r"/>
            <a:r>
              <a:rPr lang="en-GB" sz="2200" dirty="0"/>
              <a:t>October 2024</a:t>
            </a:r>
          </a:p>
        </p:txBody>
      </p:sp>
      <p:pic>
        <p:nvPicPr>
          <p:cNvPr id="4" name="Picture 3" descr="A blue triangle with black text">
            <a:extLst>
              <a:ext uri="{FF2B5EF4-FFF2-40B4-BE49-F238E27FC236}">
                <a16:creationId xmlns:a16="http://schemas.microsoft.com/office/drawing/2014/main" id="{D08DDC50-54C6-22C8-EA63-CF61901035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9108" y="818612"/>
            <a:ext cx="2621772" cy="1470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801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DD9BF80-9D28-755E-1C2C-4CB332F69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GB" sz="7200" dirty="0"/>
              <a:t>LTC Bus Survey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A09EBB-48F0-A2AC-665A-DF190BA53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en-GB" sz="2400" dirty="0"/>
              <a:t>Summary of survey responses available in DRAFT, see Word document </a:t>
            </a:r>
          </a:p>
          <a:p>
            <a:r>
              <a:rPr lang="en-GB" sz="2400" dirty="0"/>
              <a:t>Discussion on potential bid for BSIP funding </a:t>
            </a:r>
          </a:p>
          <a:p>
            <a:pPr lvl="1"/>
            <a:r>
              <a:rPr lang="en-GB" sz="2000" dirty="0"/>
              <a:t>DEADLINE 15</a:t>
            </a:r>
            <a:r>
              <a:rPr lang="en-GB" sz="2000" baseline="30000" dirty="0"/>
              <a:t>th</a:t>
            </a:r>
            <a:r>
              <a:rPr lang="en-GB" sz="2000" dirty="0"/>
              <a:t> November </a:t>
            </a:r>
          </a:p>
        </p:txBody>
      </p:sp>
    </p:spTree>
    <p:extLst>
      <p:ext uri="{BB962C8B-B14F-4D97-AF65-F5344CB8AC3E}">
        <p14:creationId xmlns:p14="http://schemas.microsoft.com/office/powerpoint/2010/main" val="1744407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6F01A3-105D-A6FE-8A43-6217DF267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7" y="724137"/>
            <a:ext cx="10682008" cy="805999"/>
          </a:xfrm>
        </p:spPr>
        <p:txBody>
          <a:bodyPr anchor="ctr">
            <a:normAutofit/>
          </a:bodyPr>
          <a:lstStyle/>
          <a:p>
            <a:r>
              <a:rPr lang="en-GB" sz="5000" dirty="0"/>
              <a:t>Bus Service Improvement Plan – funding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1A7CB-7FB2-DFA0-E99D-55153AD27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076" y="1851869"/>
            <a:ext cx="8074815" cy="2800395"/>
          </a:xfrm>
        </p:spPr>
        <p:txBody>
          <a:bodyPr anchor="t">
            <a:noAutofit/>
          </a:bodyPr>
          <a:lstStyle/>
          <a:p>
            <a:r>
              <a:rPr lang="en-GB" sz="1600" dirty="0"/>
              <a:t>£300,000 (total for whole of Suffolk) available in Round 2 funding </a:t>
            </a:r>
          </a:p>
          <a:p>
            <a:r>
              <a:rPr lang="en-GB" sz="1600" b="1" dirty="0"/>
              <a:t>Deadline for submissions 15</a:t>
            </a:r>
            <a:r>
              <a:rPr lang="en-GB" sz="1600" b="1" baseline="30000" dirty="0"/>
              <a:t>th</a:t>
            </a:r>
            <a:r>
              <a:rPr lang="en-GB" sz="1600" b="1" dirty="0"/>
              <a:t> November </a:t>
            </a:r>
          </a:p>
          <a:p>
            <a:r>
              <a:rPr lang="en-GB" sz="1600" dirty="0"/>
              <a:t>LTC would have to develop Scheme on a Page (SOAP) to secure funding for SCC to support a local scheme </a:t>
            </a:r>
          </a:p>
          <a:p>
            <a:r>
              <a:rPr lang="en-GB" sz="1600" dirty="0"/>
              <a:t>Requires SCC Cllr support for proposal </a:t>
            </a:r>
          </a:p>
          <a:p>
            <a:r>
              <a:rPr lang="en-GB" sz="1600" dirty="0"/>
              <a:t>Form asks for: </a:t>
            </a:r>
          </a:p>
          <a:p>
            <a:pPr lvl="1"/>
            <a:r>
              <a:rPr lang="en-GB" sz="1600" dirty="0"/>
              <a:t>Project description </a:t>
            </a:r>
          </a:p>
          <a:p>
            <a:pPr lvl="1"/>
            <a:r>
              <a:rPr lang="en-GB" sz="1600" dirty="0"/>
              <a:t>Outputs &amp; outcomes to be achieved </a:t>
            </a:r>
          </a:p>
          <a:p>
            <a:pPr lvl="1"/>
            <a:r>
              <a:rPr lang="en-GB" sz="1600" dirty="0"/>
              <a:t>Implications if project not supported </a:t>
            </a:r>
          </a:p>
          <a:p>
            <a:pPr lvl="1"/>
            <a:r>
              <a:rPr lang="en-GB" sz="1600" dirty="0"/>
              <a:t>How will success be measured? </a:t>
            </a:r>
          </a:p>
          <a:p>
            <a:pPr lvl="1"/>
            <a:r>
              <a:rPr lang="en-GB" sz="1600" dirty="0"/>
              <a:t>Project costs </a:t>
            </a:r>
          </a:p>
          <a:p>
            <a:pPr lvl="1"/>
            <a:r>
              <a:rPr lang="en-GB" sz="1600" dirty="0"/>
              <a:t>Financial / non-financial benefits to the community </a:t>
            </a:r>
          </a:p>
          <a:p>
            <a:pPr lvl="1"/>
            <a:r>
              <a:rPr lang="en-GB" sz="1600" dirty="0"/>
              <a:t>What are LTC / partners offering as part of project </a:t>
            </a:r>
          </a:p>
          <a:p>
            <a:pPr lvl="1"/>
            <a:r>
              <a:rPr lang="en-GB" sz="1600" dirty="0"/>
              <a:t>Time constraints on delivery</a:t>
            </a:r>
          </a:p>
        </p:txBody>
      </p:sp>
    </p:spTree>
    <p:extLst>
      <p:ext uri="{BB962C8B-B14F-4D97-AF65-F5344CB8AC3E}">
        <p14:creationId xmlns:p14="http://schemas.microsoft.com/office/powerpoint/2010/main" val="226060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3173AA-5400-6217-4410-38FA724D5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058" y="752166"/>
            <a:ext cx="10815769" cy="1618489"/>
          </a:xfrm>
        </p:spPr>
        <p:txBody>
          <a:bodyPr anchor="ctr">
            <a:noAutofit/>
          </a:bodyPr>
          <a:lstStyle/>
          <a:p>
            <a:r>
              <a:rPr lang="en-GB" sz="6000" dirty="0"/>
              <a:t>Local Transport Plans 2025 – 2040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DDAFE-A5FA-994E-9264-9DBDF1F35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659" y="2499546"/>
            <a:ext cx="9798396" cy="3359173"/>
          </a:xfrm>
        </p:spPr>
        <p:txBody>
          <a:bodyPr anchor="t">
            <a:noAutofit/>
          </a:bodyPr>
          <a:lstStyle/>
          <a:p>
            <a:pPr lvl="1">
              <a:defRPr b="1"/>
            </a:pPr>
            <a:r>
              <a:rPr lang="en-GB" dirty="0"/>
              <a:t>Prepared as a consultation draft October 2024 </a:t>
            </a:r>
            <a:endParaRPr lang="en-US" dirty="0"/>
          </a:p>
          <a:p>
            <a:pPr lvl="1">
              <a:defRPr b="1"/>
            </a:pPr>
            <a:r>
              <a:rPr lang="en-GB" dirty="0"/>
              <a:t>Consultation closes 25th November 2024 </a:t>
            </a:r>
            <a:endParaRPr lang="en-US" dirty="0"/>
          </a:p>
          <a:p>
            <a:pPr lvl="1">
              <a:defRPr b="1"/>
            </a:pPr>
            <a:r>
              <a:rPr lang="en-GB" dirty="0"/>
              <a:t>Consultation forms available online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GB" dirty="0">
                <a:hlinkClick r:id="rId2"/>
              </a:rPr>
              <a:t>https://storymaps.arcgis.com/stories/bd198622408a4de3a238ca11dc177e96</a:t>
            </a:r>
            <a:endParaRPr lang="en-US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664214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5B6AD12-1F60-710B-6FC0-5E1EB095DD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AC83AA-5053-6C64-69D0-4080B0CAC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69F67CA-60C7-8F2A-C10E-0FEE1E5F2B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FAB215-C15B-EAF6-5225-C24EF7D1B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3C7DFB-3BC6-0D63-F036-6A5EA9297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059" y="752166"/>
            <a:ext cx="10001596" cy="1618489"/>
          </a:xfrm>
        </p:spPr>
        <p:txBody>
          <a:bodyPr anchor="ctr">
            <a:noAutofit/>
          </a:bodyPr>
          <a:lstStyle/>
          <a:p>
            <a:r>
              <a:rPr lang="en-GB" sz="6000" dirty="0"/>
              <a:t>Local transport plan – what is it / what does  it say?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5E45C-6622-665D-6B7D-7CD31A174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659" y="2499546"/>
            <a:ext cx="9798396" cy="3359173"/>
          </a:xfrm>
        </p:spPr>
        <p:txBody>
          <a:bodyPr anchor="t">
            <a:noAutofit/>
          </a:bodyPr>
          <a:lstStyle/>
          <a:p>
            <a:r>
              <a:rPr lang="en-GB" sz="1800" dirty="0"/>
              <a:t>Statutory requirement to prepare a LTP </a:t>
            </a:r>
          </a:p>
          <a:p>
            <a:r>
              <a:rPr lang="en-GB" sz="1800" dirty="0"/>
              <a:t>This is the 4</a:t>
            </a:r>
            <a:r>
              <a:rPr lang="en-GB" sz="1800" baseline="30000" dirty="0"/>
              <a:t>th</a:t>
            </a:r>
            <a:r>
              <a:rPr lang="en-GB" sz="1800" dirty="0"/>
              <a:t> plan prepared by SCC, previous one covered 2011 – 2030</a:t>
            </a:r>
          </a:p>
          <a:p>
            <a:r>
              <a:rPr lang="en-GB" sz="1800" dirty="0"/>
              <a:t>Provides </a:t>
            </a:r>
          </a:p>
          <a:p>
            <a:pPr lvl="1"/>
            <a:r>
              <a:rPr lang="en-GB" sz="1800" dirty="0"/>
              <a:t>Long term vision</a:t>
            </a:r>
          </a:p>
          <a:p>
            <a:pPr lvl="1"/>
            <a:r>
              <a:rPr lang="en-GB" sz="1800" dirty="0"/>
              <a:t>A set of objectives to inform transport policy &amp; investment decisions up to 2040</a:t>
            </a:r>
          </a:p>
          <a:p>
            <a:pPr lvl="1"/>
            <a:r>
              <a:rPr lang="en-GB" sz="1800" dirty="0"/>
              <a:t>Informs local planning authorities’ Local Plans for growth &amp; development</a:t>
            </a:r>
          </a:p>
          <a:p>
            <a:r>
              <a:rPr lang="en-GB" sz="1800" dirty="0"/>
              <a:t>4 Priority Themes </a:t>
            </a:r>
          </a:p>
          <a:p>
            <a:pPr lvl="1"/>
            <a:r>
              <a:rPr lang="en-GB" sz="1800" dirty="0"/>
              <a:t>Decarbonisation of transport </a:t>
            </a:r>
          </a:p>
          <a:p>
            <a:pPr lvl="1"/>
            <a:r>
              <a:rPr lang="en-GB" sz="1800" dirty="0"/>
              <a:t>A strong, sustainable and fair economy </a:t>
            </a:r>
          </a:p>
          <a:p>
            <a:pPr lvl="1"/>
            <a:r>
              <a:rPr lang="en-GB" sz="1800" dirty="0"/>
              <a:t>Health, wellbeing and social inclusion </a:t>
            </a:r>
          </a:p>
          <a:p>
            <a:pPr lvl="1"/>
            <a:r>
              <a:rPr lang="en-GB" sz="1800" dirty="0"/>
              <a:t>Creating better places</a:t>
            </a:r>
          </a:p>
        </p:txBody>
      </p:sp>
    </p:spTree>
    <p:extLst>
      <p:ext uri="{BB962C8B-B14F-4D97-AF65-F5344CB8AC3E}">
        <p14:creationId xmlns:p14="http://schemas.microsoft.com/office/powerpoint/2010/main" val="3491131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F60947-8ECD-2626-9F4C-9B1FCEE0A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GB" sz="5000" dirty="0"/>
              <a:t>Local transport plan – online consultation response (online)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02338-C314-FD46-3820-90124BA3B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 fontScale="85000" lnSpcReduction="10000"/>
          </a:bodyPr>
          <a:lstStyle/>
          <a:p>
            <a:r>
              <a:rPr lang="en-GB" sz="2400" dirty="0"/>
              <a:t>Opportunity to comment on 4 objectives and more detailed actions </a:t>
            </a:r>
          </a:p>
          <a:p>
            <a:pPr lvl="1"/>
            <a:r>
              <a:rPr lang="en-GB" dirty="0"/>
              <a:t>Within each of 4 objectives respondents ranks actions in terms of importance </a:t>
            </a:r>
          </a:p>
          <a:p>
            <a:r>
              <a:rPr lang="en-GB" sz="2400" dirty="0"/>
              <a:t>Free text responses </a:t>
            </a:r>
          </a:p>
          <a:p>
            <a:pPr lvl="1"/>
            <a:r>
              <a:rPr lang="en-GB" dirty="0"/>
              <a:t>These enable LTC to demonstrate their priorities and where joint working could take place 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DO LTC PTWG WISH TO RESPOND ON BEHALF OF LTC? </a:t>
            </a:r>
          </a:p>
          <a:p>
            <a:pPr lvl="1"/>
            <a:r>
              <a:rPr lang="en-GB" dirty="0"/>
              <a:t>APPROVALS NEEDED</a:t>
            </a:r>
          </a:p>
        </p:txBody>
      </p:sp>
    </p:spTree>
    <p:extLst>
      <p:ext uri="{BB962C8B-B14F-4D97-AF65-F5344CB8AC3E}">
        <p14:creationId xmlns:p14="http://schemas.microsoft.com/office/powerpoint/2010/main" val="2701734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483818-72F5-0B4C-1644-56EC35DCB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058" y="728862"/>
            <a:ext cx="10685087" cy="1618489"/>
          </a:xfrm>
        </p:spPr>
        <p:txBody>
          <a:bodyPr anchor="ctr">
            <a:normAutofit/>
          </a:bodyPr>
          <a:lstStyle/>
          <a:p>
            <a:r>
              <a:rPr lang="en-GB" sz="5000" dirty="0"/>
              <a:t>Lowestoft Town Plan – what is it and what does it say?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E91E8-E220-6251-BD90-A16A71DC4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855" y="2259548"/>
            <a:ext cx="8074815" cy="2800395"/>
          </a:xfrm>
        </p:spPr>
        <p:txBody>
          <a:bodyPr anchor="t">
            <a:noAutofit/>
          </a:bodyPr>
          <a:lstStyle/>
          <a:p>
            <a:r>
              <a:rPr lang="en-GB" sz="1800" dirty="0"/>
              <a:t>1 of 15 area plans </a:t>
            </a:r>
          </a:p>
          <a:p>
            <a:r>
              <a:rPr lang="en-GB" sz="1800" dirty="0"/>
              <a:t>5 objectives for Lowestoft Plan</a:t>
            </a:r>
          </a:p>
          <a:p>
            <a:pPr lvl="1"/>
            <a:r>
              <a:rPr lang="en-GB" sz="1800" dirty="0"/>
              <a:t>Enable active travel to be the default choice for shorter trips </a:t>
            </a:r>
          </a:p>
          <a:p>
            <a:pPr lvl="1"/>
            <a:r>
              <a:rPr lang="en-GB" sz="1800" dirty="0"/>
              <a:t>Improve bus punctuality and reliability </a:t>
            </a:r>
          </a:p>
          <a:p>
            <a:pPr lvl="1"/>
            <a:r>
              <a:rPr lang="en-GB" sz="1800" dirty="0"/>
              <a:t>Improve the integration of modes </a:t>
            </a:r>
          </a:p>
          <a:p>
            <a:pPr lvl="1"/>
            <a:r>
              <a:rPr lang="en-GB" sz="1800" dirty="0"/>
              <a:t>Maximise growth opportunities </a:t>
            </a:r>
          </a:p>
          <a:p>
            <a:pPr lvl="1"/>
            <a:r>
              <a:rPr lang="en-GB" sz="1800" dirty="0"/>
              <a:t>Support town centre economies</a:t>
            </a:r>
          </a:p>
          <a:p>
            <a:r>
              <a:rPr lang="en-GB" sz="1800" dirty="0"/>
              <a:t>Implementation plan </a:t>
            </a:r>
          </a:p>
          <a:p>
            <a:pPr lvl="1"/>
            <a:r>
              <a:rPr lang="en-GB" sz="1800" dirty="0"/>
              <a:t>3x major investments 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GB" sz="1800" dirty="0"/>
              <a:t>LCWIP High Priority routes = £1m 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GB" sz="1800" dirty="0"/>
              <a:t>Modal integration at transport hubs = £300k 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GB" sz="1800" dirty="0"/>
              <a:t>Town centre walking &amp; cycling improvements = £400k</a:t>
            </a:r>
          </a:p>
        </p:txBody>
      </p:sp>
    </p:spTree>
    <p:extLst>
      <p:ext uri="{BB962C8B-B14F-4D97-AF65-F5344CB8AC3E}">
        <p14:creationId xmlns:p14="http://schemas.microsoft.com/office/powerpoint/2010/main" val="4207848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9D7E975-9161-4F2D-AC53-69E1912F6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map of a city">
            <a:extLst>
              <a:ext uri="{FF2B5EF4-FFF2-40B4-BE49-F238E27FC236}">
                <a16:creationId xmlns:a16="http://schemas.microsoft.com/office/drawing/2014/main" id="{14189C31-D37B-1C74-F404-69EADF25C8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37" y="923637"/>
            <a:ext cx="7394970" cy="5157990"/>
          </a:xfrm>
          <a:prstGeom prst="rect">
            <a:avLst/>
          </a:prstGeom>
        </p:spPr>
      </p:pic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6235-1649-4B47-9862-4026FC47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3" y="623275"/>
            <a:ext cx="401217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442DFD-3C7E-4ED0-2DC5-BF6B877BA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2497" y="1056640"/>
            <a:ext cx="3197660" cy="312574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Local area transport plan – Lowestoft map</a:t>
            </a:r>
          </a:p>
        </p:txBody>
      </p:sp>
    </p:spTree>
    <p:extLst>
      <p:ext uri="{BB962C8B-B14F-4D97-AF65-F5344CB8AC3E}">
        <p14:creationId xmlns:p14="http://schemas.microsoft.com/office/powerpoint/2010/main" val="2321517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4431E-FF4A-0098-1C07-27079DF25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GB" sz="5000" dirty="0"/>
              <a:t>Lowestoft Town Plan (LTP) – consultation response (online)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8FA9B-6FD2-E0E5-7D70-64133CE5A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3261688"/>
          </a:xfrm>
        </p:spPr>
        <p:txBody>
          <a:bodyPr anchor="t">
            <a:normAutofit/>
          </a:bodyPr>
          <a:lstStyle/>
          <a:p>
            <a:r>
              <a:rPr lang="en-GB" sz="2400" dirty="0"/>
              <a:t>Use of modes / by distances </a:t>
            </a:r>
          </a:p>
          <a:p>
            <a:r>
              <a:rPr lang="en-GB" sz="2400" dirty="0"/>
              <a:t>Satisfaction of modes </a:t>
            </a:r>
          </a:p>
          <a:p>
            <a:r>
              <a:rPr lang="en-GB" sz="2400" dirty="0"/>
              <a:t>What would encourage more active travel in area (1 – 5) </a:t>
            </a:r>
          </a:p>
          <a:p>
            <a:r>
              <a:rPr lang="en-GB" sz="2400" dirty="0"/>
              <a:t>Would area be improved by active travel? </a:t>
            </a:r>
          </a:p>
          <a:p>
            <a:r>
              <a:rPr lang="en-GB" sz="2400" dirty="0"/>
              <a:t>Highways shared use in built-up areas? </a:t>
            </a:r>
          </a:p>
          <a:p>
            <a:pPr lvl="1"/>
            <a:endParaRPr lang="en-GB" sz="2000" dirty="0"/>
          </a:p>
          <a:p>
            <a:pPr lvl="1"/>
            <a:r>
              <a:rPr lang="en-GB" sz="2000" dirty="0"/>
              <a:t>DO LTC PTWG WISH TO RESPOND ON BEHALF OF LTC? </a:t>
            </a:r>
          </a:p>
          <a:p>
            <a:pPr lvl="1"/>
            <a:r>
              <a:rPr lang="en-GB" sz="2000" dirty="0"/>
              <a:t>APPROVALS NEEDED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65971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ED4479-1AD3-D59D-8873-BD8E522FB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69588E-7A1D-DE2B-C05A-DE6BEDF32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GB" sz="3400"/>
              <a:t>Local Cycling and Walking Infrastructure Plan – what is it and what does it say?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68E4E-95C9-5711-D953-B5A4A258C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 fontScale="85000" lnSpcReduction="20000"/>
          </a:bodyPr>
          <a:lstStyle/>
          <a:p>
            <a:r>
              <a:rPr lang="en-GB" sz="2400" dirty="0"/>
              <a:t>Local authorities can set out their long-term approach to improve walking, wheeling &amp; cycling </a:t>
            </a:r>
          </a:p>
          <a:p>
            <a:r>
              <a:rPr lang="en-GB" sz="2400" dirty="0"/>
              <a:t>Sets out a prioritised et of improvements to create a safe, accessible &amp; comfortable network of routes </a:t>
            </a:r>
          </a:p>
          <a:p>
            <a:r>
              <a:rPr lang="en-GB" sz="2400" dirty="0"/>
              <a:t>In Suffolk LCWIP builds on the Active Travel plan (2021) </a:t>
            </a:r>
          </a:p>
          <a:p>
            <a:r>
              <a:rPr lang="en-GB" sz="2400" dirty="0"/>
              <a:t>Interactive map of routes available here: </a:t>
            </a:r>
            <a:r>
              <a:rPr lang="en-GB" sz="2400" dirty="0">
                <a:hlinkClick r:id="rId2"/>
              </a:rPr>
              <a:t>https://storymaps.arcgis.com/stories/4b0713ff2b1049e19ffb896c47898fda</a:t>
            </a:r>
            <a:endParaRPr lang="en-GB" sz="2400" dirty="0"/>
          </a:p>
          <a:p>
            <a:r>
              <a:rPr lang="en-GB" sz="2400" dirty="0"/>
              <a:t>LCWIP is a supporting document to the LTP and associated Area Transport Plans</a:t>
            </a:r>
          </a:p>
        </p:txBody>
      </p:sp>
    </p:spTree>
    <p:extLst>
      <p:ext uri="{BB962C8B-B14F-4D97-AF65-F5344CB8AC3E}">
        <p14:creationId xmlns:p14="http://schemas.microsoft.com/office/powerpoint/2010/main" val="2960302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3E6367-4684-1FFF-D590-F1CD6A873E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E17B4F-21B2-08FA-FF03-1FDC7BF4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GB" sz="3400" dirty="0"/>
              <a:t>Local Cycling and Walking Infrastructure Plan – consultation responses (online)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14698-6725-B39F-06A2-067D2F1AC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39" y="2518971"/>
            <a:ext cx="8074815" cy="3339891"/>
          </a:xfrm>
        </p:spPr>
        <p:txBody>
          <a:bodyPr anchor="t">
            <a:normAutofit fontScale="92500" lnSpcReduction="10000"/>
          </a:bodyPr>
          <a:lstStyle/>
          <a:p>
            <a:r>
              <a:rPr lang="en-GB" sz="2200" dirty="0"/>
              <a:t>Do routes connect where you want to go?</a:t>
            </a:r>
          </a:p>
          <a:p>
            <a:r>
              <a:rPr lang="en-GB" sz="2200" dirty="0"/>
              <a:t>Will proposed improvements help you cycle more? </a:t>
            </a:r>
          </a:p>
          <a:p>
            <a:r>
              <a:rPr lang="en-GB" sz="2200" dirty="0"/>
              <a:t>What improvements would encourage you to cycle more (1-5) </a:t>
            </a:r>
          </a:p>
          <a:p>
            <a:r>
              <a:rPr lang="en-GB" sz="2200" dirty="0"/>
              <a:t>What would encourage you to walk more (1-5) </a:t>
            </a:r>
          </a:p>
          <a:p>
            <a:r>
              <a:rPr lang="en-GB" sz="2200" dirty="0"/>
              <a:t>Does plan provide a clear direction for the future? </a:t>
            </a:r>
          </a:p>
          <a:p>
            <a:r>
              <a:rPr lang="en-GB" sz="2200" dirty="0"/>
              <a:t>Demographic info</a:t>
            </a:r>
          </a:p>
          <a:p>
            <a:endParaRPr lang="en-GB" sz="2200" dirty="0"/>
          </a:p>
          <a:p>
            <a:pPr lvl="1"/>
            <a:r>
              <a:rPr lang="en-GB" sz="2000" dirty="0"/>
              <a:t>DO LTC PTWG WISH TO RESPOND ON BEHALF OF LTC? </a:t>
            </a:r>
          </a:p>
          <a:p>
            <a:pPr lvl="1"/>
            <a:r>
              <a:rPr lang="en-GB" sz="2000" dirty="0"/>
              <a:t>APPROVALS NEEDED</a:t>
            </a:r>
          </a:p>
          <a:p>
            <a:endParaRPr lang="en-GB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508976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e618911-af4d-44ef-8a76-c69d29542036" xsi:nil="true"/>
    <lcf76f155ced4ddcb4097134ff3c332f xmlns="9eea002c-9396-4e1c-90ba-81fd5c5bb57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5A55023E9AD24D9C378EBC281C0874" ma:contentTypeVersion="15" ma:contentTypeDescription="Create a new document." ma:contentTypeScope="" ma:versionID="fad2364758f7724727036a8b25108ff2">
  <xsd:schema xmlns:xsd="http://www.w3.org/2001/XMLSchema" xmlns:xs="http://www.w3.org/2001/XMLSchema" xmlns:p="http://schemas.microsoft.com/office/2006/metadata/properties" xmlns:ns2="9eea002c-9396-4e1c-90ba-81fd5c5bb57d" xmlns:ns3="7e618911-af4d-44ef-8a76-c69d29542036" targetNamespace="http://schemas.microsoft.com/office/2006/metadata/properties" ma:root="true" ma:fieldsID="597beaffedbe4e43c50b55bdf72ed036" ns2:_="" ns3:_="">
    <xsd:import namespace="9eea002c-9396-4e1c-90ba-81fd5c5bb57d"/>
    <xsd:import namespace="7e618911-af4d-44ef-8a76-c69d295420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ea002c-9396-4e1c-90ba-81fd5c5bb5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e8306dc-c898-4ddd-93ba-ebfdadd862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618911-af4d-44ef-8a76-c69d29542036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070b59c-354c-4cd2-9235-82660625087c}" ma:internalName="TaxCatchAll" ma:showField="CatchAllData" ma:web="7e618911-af4d-44ef-8a76-c69d295420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1E76FF-8E06-4DEA-98EE-FBF9234C58CB}">
  <ds:schemaRefs>
    <ds:schemaRef ds:uri="http://schemas.microsoft.com/office/2006/metadata/properties"/>
    <ds:schemaRef ds:uri="http://schemas.microsoft.com/office/infopath/2007/PartnerControls"/>
    <ds:schemaRef ds:uri="7e618911-af4d-44ef-8a76-c69d29542036"/>
    <ds:schemaRef ds:uri="9eea002c-9396-4e1c-90ba-81fd5c5bb57d"/>
  </ds:schemaRefs>
</ds:datastoreItem>
</file>

<file path=customXml/itemProps2.xml><?xml version="1.0" encoding="utf-8"?>
<ds:datastoreItem xmlns:ds="http://schemas.openxmlformats.org/officeDocument/2006/customXml" ds:itemID="{71B2266E-E844-4834-9322-A233D65739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C0E651-0939-4A2B-8A56-D6E7A9A71E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ea002c-9396-4e1c-90ba-81fd5c5bb57d"/>
    <ds:schemaRef ds:uri="7e618911-af4d-44ef-8a76-c69d295420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634</Words>
  <Application>Microsoft Office PowerPoint</Application>
  <PresentationFormat>Widescreen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Office Theme</vt:lpstr>
      <vt:lpstr>Suffolk County Council  Local Transport Plans</vt:lpstr>
      <vt:lpstr>Local Transport Plans 2025 – 2040</vt:lpstr>
      <vt:lpstr>Local transport plan – what is it / what does  it say? </vt:lpstr>
      <vt:lpstr>Local transport plan – online consultation response (online)</vt:lpstr>
      <vt:lpstr>Lowestoft Town Plan – what is it and what does it say? </vt:lpstr>
      <vt:lpstr>Local area transport plan – Lowestoft map</vt:lpstr>
      <vt:lpstr>Lowestoft Town Plan (LTP) – consultation response (online)</vt:lpstr>
      <vt:lpstr>Local Cycling and Walking Infrastructure Plan – what is it and what does it say? </vt:lpstr>
      <vt:lpstr>Local Cycling and Walking Infrastructure Plan – consultation responses (online) </vt:lpstr>
      <vt:lpstr>LTC Bus Survey</vt:lpstr>
      <vt:lpstr>Bus Service Improvement Plan – funding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Karen C</dc:creator>
  <cp:lastModifiedBy>Taylor Williams</cp:lastModifiedBy>
  <cp:revision>2</cp:revision>
  <dcterms:created xsi:type="dcterms:W3CDTF">2024-10-28T12:05:52Z</dcterms:created>
  <dcterms:modified xsi:type="dcterms:W3CDTF">2024-11-11T12:48:44Z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0x010100EB5A55023E9AD24D9C378EBC281C0874</vt:lpwstr>
  </property>
  <property fmtid="{D5CDD505-2E9C-101B-9397-08002B2CF9AE}" pid="3" name="MediaServiceImageTags">
    <vt:lpwstr/>
  </property>
</Properties>
</file>