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8" r:id="rId7"/>
    <p:sldId id="263" r:id="rId8"/>
    <p:sldId id="264" r:id="rId9"/>
    <p:sldId id="271" r:id="rId10"/>
    <p:sldId id="266" r:id="rId11"/>
    <p:sldId id="269"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34779-31D4-402A-BF26-2920EBD60D88}" v="12" dt="2024-06-19T15:34:26.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Winter" userId="71351d92-19d1-435e-973d-581427284b12" providerId="ADAL" clId="{00534779-31D4-402A-BF26-2920EBD60D88}"/>
    <pc:docChg chg="custSel modSld">
      <pc:chgData name="Michael Winter" userId="71351d92-19d1-435e-973d-581427284b12" providerId="ADAL" clId="{00534779-31D4-402A-BF26-2920EBD60D88}" dt="2024-06-20T11:07:47.589" v="1113" actId="20577"/>
      <pc:docMkLst>
        <pc:docMk/>
      </pc:docMkLst>
      <pc:sldChg chg="modSp mod">
        <pc:chgData name="Michael Winter" userId="71351d92-19d1-435e-973d-581427284b12" providerId="ADAL" clId="{00534779-31D4-402A-BF26-2920EBD60D88}" dt="2024-06-19T13:28:29.833" v="281" actId="20577"/>
        <pc:sldMkLst>
          <pc:docMk/>
          <pc:sldMk cId="273814446" sldId="263"/>
        </pc:sldMkLst>
        <pc:spChg chg="mod">
          <ac:chgData name="Michael Winter" userId="71351d92-19d1-435e-973d-581427284b12" providerId="ADAL" clId="{00534779-31D4-402A-BF26-2920EBD60D88}" dt="2024-06-19T13:28:29.833" v="281" actId="20577"/>
          <ac:spMkLst>
            <pc:docMk/>
            <pc:sldMk cId="273814446" sldId="263"/>
            <ac:spMk id="2" creationId="{B2D840B4-836E-C6B7-3BFA-36F9237B64FD}"/>
          </ac:spMkLst>
        </pc:spChg>
      </pc:sldChg>
      <pc:sldChg chg="modSp mod">
        <pc:chgData name="Michael Winter" userId="71351d92-19d1-435e-973d-581427284b12" providerId="ADAL" clId="{00534779-31D4-402A-BF26-2920EBD60D88}" dt="2024-06-19T13:28:46.443" v="318" actId="20577"/>
        <pc:sldMkLst>
          <pc:docMk/>
          <pc:sldMk cId="3844523734" sldId="264"/>
        </pc:sldMkLst>
        <pc:spChg chg="mod">
          <ac:chgData name="Michael Winter" userId="71351d92-19d1-435e-973d-581427284b12" providerId="ADAL" clId="{00534779-31D4-402A-BF26-2920EBD60D88}" dt="2024-06-19T13:28:37.975" v="299" actId="20577"/>
          <ac:spMkLst>
            <pc:docMk/>
            <pc:sldMk cId="3844523734" sldId="264"/>
            <ac:spMk id="2" creationId="{B2D840B4-836E-C6B7-3BFA-36F9237B64FD}"/>
          </ac:spMkLst>
        </pc:spChg>
        <pc:spChg chg="mod">
          <ac:chgData name="Michael Winter" userId="71351d92-19d1-435e-973d-581427284b12" providerId="ADAL" clId="{00534779-31D4-402A-BF26-2920EBD60D88}" dt="2024-06-19T13:28:46.443" v="318" actId="20577"/>
          <ac:spMkLst>
            <pc:docMk/>
            <pc:sldMk cId="3844523734" sldId="264"/>
            <ac:spMk id="16" creationId="{254C966D-251E-E4EC-1CFD-5595DEDE2A7E}"/>
          </ac:spMkLst>
        </pc:spChg>
        <pc:graphicFrameChg chg="modGraphic">
          <ac:chgData name="Michael Winter" userId="71351d92-19d1-435e-973d-581427284b12" providerId="ADAL" clId="{00534779-31D4-402A-BF26-2920EBD60D88}" dt="2024-06-19T13:27:22.849" v="193" actId="20577"/>
          <ac:graphicFrameMkLst>
            <pc:docMk/>
            <pc:sldMk cId="3844523734" sldId="264"/>
            <ac:graphicFrameMk id="9" creationId="{799E860C-68A8-EFAE-5F53-FE584D25A4DD}"/>
          </ac:graphicFrameMkLst>
        </pc:graphicFrameChg>
      </pc:sldChg>
      <pc:sldChg chg="addSp delSp modSp mod">
        <pc:chgData name="Michael Winter" userId="71351d92-19d1-435e-973d-581427284b12" providerId="ADAL" clId="{00534779-31D4-402A-BF26-2920EBD60D88}" dt="2024-06-19T15:18:33.083" v="801" actId="1076"/>
        <pc:sldMkLst>
          <pc:docMk/>
          <pc:sldMk cId="1831437578" sldId="266"/>
        </pc:sldMkLst>
        <pc:spChg chg="mod">
          <ac:chgData name="Michael Winter" userId="71351d92-19d1-435e-973d-581427284b12" providerId="ADAL" clId="{00534779-31D4-402A-BF26-2920EBD60D88}" dt="2024-06-19T13:53:57.899" v="597" actId="20577"/>
          <ac:spMkLst>
            <pc:docMk/>
            <pc:sldMk cId="1831437578" sldId="266"/>
            <ac:spMk id="2" creationId="{B2D840B4-836E-C6B7-3BFA-36F9237B64FD}"/>
          </ac:spMkLst>
        </pc:spChg>
        <pc:spChg chg="del mod">
          <ac:chgData name="Michael Winter" userId="71351d92-19d1-435e-973d-581427284b12" providerId="ADAL" clId="{00534779-31D4-402A-BF26-2920EBD60D88}" dt="2024-06-19T13:55:20.683" v="610" actId="478"/>
          <ac:spMkLst>
            <pc:docMk/>
            <pc:sldMk cId="1831437578" sldId="266"/>
            <ac:spMk id="3" creationId="{B0F2D5A8-9F79-EEB0-3378-3920DF254978}"/>
          </ac:spMkLst>
        </pc:spChg>
        <pc:spChg chg="del mod">
          <ac:chgData name="Michael Winter" userId="71351d92-19d1-435e-973d-581427284b12" providerId="ADAL" clId="{00534779-31D4-402A-BF26-2920EBD60D88}" dt="2024-06-19T13:55:22.596" v="611" actId="478"/>
          <ac:spMkLst>
            <pc:docMk/>
            <pc:sldMk cId="1831437578" sldId="266"/>
            <ac:spMk id="5" creationId="{EF21349E-5D02-91EE-9938-DAB416CDC620}"/>
          </ac:spMkLst>
        </pc:spChg>
        <pc:spChg chg="add mod">
          <ac:chgData name="Michael Winter" userId="71351d92-19d1-435e-973d-581427284b12" providerId="ADAL" clId="{00534779-31D4-402A-BF26-2920EBD60D88}" dt="2024-06-19T15:14:05.620" v="767" actId="207"/>
          <ac:spMkLst>
            <pc:docMk/>
            <pc:sldMk cId="1831437578" sldId="266"/>
            <ac:spMk id="6" creationId="{7A05F099-212F-A139-218D-C9E17C07D8C9}"/>
          </ac:spMkLst>
        </pc:spChg>
        <pc:spChg chg="del mod">
          <ac:chgData name="Michael Winter" userId="71351d92-19d1-435e-973d-581427284b12" providerId="ADAL" clId="{00534779-31D4-402A-BF26-2920EBD60D88}" dt="2024-06-19T13:55:14.691" v="607" actId="478"/>
          <ac:spMkLst>
            <pc:docMk/>
            <pc:sldMk cId="1831437578" sldId="266"/>
            <ac:spMk id="7" creationId="{A1EFBB63-94FE-F56B-D71D-CF7FA06578CD}"/>
          </ac:spMkLst>
        </pc:spChg>
        <pc:spChg chg="mod">
          <ac:chgData name="Michael Winter" userId="71351d92-19d1-435e-973d-581427284b12" providerId="ADAL" clId="{00534779-31D4-402A-BF26-2920EBD60D88}" dt="2024-06-19T13:55:18.009" v="608" actId="6549"/>
          <ac:spMkLst>
            <pc:docMk/>
            <pc:sldMk cId="1831437578" sldId="266"/>
            <ac:spMk id="8" creationId="{CB46CCFB-9C32-5073-5D0A-76B05E1A7526}"/>
          </ac:spMkLst>
        </pc:spChg>
        <pc:spChg chg="add mod">
          <ac:chgData name="Michael Winter" userId="71351d92-19d1-435e-973d-581427284b12" providerId="ADAL" clId="{00534779-31D4-402A-BF26-2920EBD60D88}" dt="2024-06-19T15:18:33.083" v="801" actId="1076"/>
          <ac:spMkLst>
            <pc:docMk/>
            <pc:sldMk cId="1831437578" sldId="266"/>
            <ac:spMk id="9" creationId="{6FE589CD-220B-DE7E-7E01-960ED1F689A2}"/>
          </ac:spMkLst>
        </pc:spChg>
        <pc:spChg chg="del mod">
          <ac:chgData name="Michael Winter" userId="71351d92-19d1-435e-973d-581427284b12" providerId="ADAL" clId="{00534779-31D4-402A-BF26-2920EBD60D88}" dt="2024-06-19T13:55:19.906" v="609" actId="478"/>
          <ac:spMkLst>
            <pc:docMk/>
            <pc:sldMk cId="1831437578" sldId="266"/>
            <ac:spMk id="10" creationId="{D12787A1-B35D-4146-4592-6942EE86AB98}"/>
          </ac:spMkLst>
        </pc:spChg>
        <pc:spChg chg="add mod">
          <ac:chgData name="Michael Winter" userId="71351d92-19d1-435e-973d-581427284b12" providerId="ADAL" clId="{00534779-31D4-402A-BF26-2920EBD60D88}" dt="2024-06-19T15:15:05.695" v="788" actId="207"/>
          <ac:spMkLst>
            <pc:docMk/>
            <pc:sldMk cId="1831437578" sldId="266"/>
            <ac:spMk id="11" creationId="{FEA115E9-EC72-8BAA-D806-2D489586487C}"/>
          </ac:spMkLst>
        </pc:spChg>
      </pc:sldChg>
      <pc:sldChg chg="delSp modSp mod">
        <pc:chgData name="Michael Winter" userId="71351d92-19d1-435e-973d-581427284b12" providerId="ADAL" clId="{00534779-31D4-402A-BF26-2920EBD60D88}" dt="2024-06-20T11:07:47.589" v="1113" actId="20577"/>
        <pc:sldMkLst>
          <pc:docMk/>
          <pc:sldMk cId="4083325083" sldId="267"/>
        </pc:sldMkLst>
        <pc:spChg chg="mod">
          <ac:chgData name="Michael Winter" userId="71351d92-19d1-435e-973d-581427284b12" providerId="ADAL" clId="{00534779-31D4-402A-BF26-2920EBD60D88}" dt="2024-06-20T11:07:47.589" v="1113" actId="20577"/>
          <ac:spMkLst>
            <pc:docMk/>
            <pc:sldMk cId="4083325083" sldId="267"/>
            <ac:spMk id="2" creationId="{B2D840B4-836E-C6B7-3BFA-36F9237B64FD}"/>
          </ac:spMkLst>
        </pc:spChg>
        <pc:spChg chg="del">
          <ac:chgData name="Michael Winter" userId="71351d92-19d1-435e-973d-581427284b12" providerId="ADAL" clId="{00534779-31D4-402A-BF26-2920EBD60D88}" dt="2024-06-19T15:31:14.068" v="1042" actId="478"/>
          <ac:spMkLst>
            <pc:docMk/>
            <pc:sldMk cId="4083325083" sldId="267"/>
            <ac:spMk id="3" creationId="{CA5EB3D4-F9E4-7A55-C27B-01849C5490D5}"/>
          </ac:spMkLst>
        </pc:spChg>
        <pc:spChg chg="mod">
          <ac:chgData name="Michael Winter" userId="71351d92-19d1-435e-973d-581427284b12" providerId="ADAL" clId="{00534779-31D4-402A-BF26-2920EBD60D88}" dt="2024-06-19T15:30:24.755" v="1033" actId="14100"/>
          <ac:spMkLst>
            <pc:docMk/>
            <pc:sldMk cId="4083325083" sldId="267"/>
            <ac:spMk id="5" creationId="{BE007E29-F61A-104B-23FA-8FAC6B04CCCF}"/>
          </ac:spMkLst>
        </pc:spChg>
        <pc:spChg chg="del">
          <ac:chgData name="Michael Winter" userId="71351d92-19d1-435e-973d-581427284b12" providerId="ADAL" clId="{00534779-31D4-402A-BF26-2920EBD60D88}" dt="2024-06-19T15:32:35.744" v="1062" actId="478"/>
          <ac:spMkLst>
            <pc:docMk/>
            <pc:sldMk cId="4083325083" sldId="267"/>
            <ac:spMk id="6" creationId="{EDDB7D08-C227-EA53-4174-187551F6A86E}"/>
          </ac:spMkLst>
        </pc:spChg>
        <pc:spChg chg="mod">
          <ac:chgData name="Michael Winter" userId="71351d92-19d1-435e-973d-581427284b12" providerId="ADAL" clId="{00534779-31D4-402A-BF26-2920EBD60D88}" dt="2024-06-19T15:30:10.035" v="1031" actId="20577"/>
          <ac:spMkLst>
            <pc:docMk/>
            <pc:sldMk cId="4083325083" sldId="267"/>
            <ac:spMk id="7" creationId="{35C86369-ABAF-00B8-FFCC-2B34C5B51A2B}"/>
          </ac:spMkLst>
        </pc:spChg>
        <pc:spChg chg="mod">
          <ac:chgData name="Michael Winter" userId="71351d92-19d1-435e-973d-581427284b12" providerId="ADAL" clId="{00534779-31D4-402A-BF26-2920EBD60D88}" dt="2024-06-19T15:34:56.744" v="1088" actId="1076"/>
          <ac:spMkLst>
            <pc:docMk/>
            <pc:sldMk cId="4083325083" sldId="267"/>
            <ac:spMk id="8" creationId="{A28339AB-FAC4-B510-287F-B05647D08EFE}"/>
          </ac:spMkLst>
        </pc:spChg>
        <pc:spChg chg="del">
          <ac:chgData name="Michael Winter" userId="71351d92-19d1-435e-973d-581427284b12" providerId="ADAL" clId="{00534779-31D4-402A-BF26-2920EBD60D88}" dt="2024-06-19T15:32:37.839" v="1063" actId="478"/>
          <ac:spMkLst>
            <pc:docMk/>
            <pc:sldMk cId="4083325083" sldId="267"/>
            <ac:spMk id="9" creationId="{E67698C1-9A42-71AB-3AF0-5A391BF3B27B}"/>
          </ac:spMkLst>
        </pc:spChg>
        <pc:spChg chg="mod">
          <ac:chgData name="Michael Winter" userId="71351d92-19d1-435e-973d-581427284b12" providerId="ADAL" clId="{00534779-31D4-402A-BF26-2920EBD60D88}" dt="2024-06-19T15:30:54.759" v="1038" actId="1076"/>
          <ac:spMkLst>
            <pc:docMk/>
            <pc:sldMk cId="4083325083" sldId="267"/>
            <ac:spMk id="10" creationId="{569A290D-4B67-0C10-50EF-689695854A14}"/>
          </ac:spMkLst>
        </pc:spChg>
        <pc:spChg chg="mod">
          <ac:chgData name="Michael Winter" userId="71351d92-19d1-435e-973d-581427284b12" providerId="ADAL" clId="{00534779-31D4-402A-BF26-2920EBD60D88}" dt="2024-06-19T15:35:10.757" v="1095" actId="1076"/>
          <ac:spMkLst>
            <pc:docMk/>
            <pc:sldMk cId="4083325083" sldId="267"/>
            <ac:spMk id="11" creationId="{11548376-3AE3-1E11-2B5F-517DEC66F0B3}"/>
          </ac:spMkLst>
        </pc:spChg>
        <pc:spChg chg="del">
          <ac:chgData name="Michael Winter" userId="71351d92-19d1-435e-973d-581427284b12" providerId="ADAL" clId="{00534779-31D4-402A-BF26-2920EBD60D88}" dt="2024-06-19T15:34:41.266" v="1082" actId="478"/>
          <ac:spMkLst>
            <pc:docMk/>
            <pc:sldMk cId="4083325083" sldId="267"/>
            <ac:spMk id="12" creationId="{541D28A8-36EA-79BC-A7B2-258A1DAED546}"/>
          </ac:spMkLst>
        </pc:spChg>
        <pc:spChg chg="mod">
          <ac:chgData name="Michael Winter" userId="71351d92-19d1-435e-973d-581427284b12" providerId="ADAL" clId="{00534779-31D4-402A-BF26-2920EBD60D88}" dt="2024-06-19T15:34:48.832" v="1086" actId="1076"/>
          <ac:spMkLst>
            <pc:docMk/>
            <pc:sldMk cId="4083325083" sldId="267"/>
            <ac:spMk id="13" creationId="{866EC759-9420-BB27-F6D0-1434CCE82D35}"/>
          </ac:spMkLst>
        </pc:spChg>
        <pc:spChg chg="mod">
          <ac:chgData name="Michael Winter" userId="71351d92-19d1-435e-973d-581427284b12" providerId="ADAL" clId="{00534779-31D4-402A-BF26-2920EBD60D88}" dt="2024-06-19T15:34:52.114" v="1087" actId="1076"/>
          <ac:spMkLst>
            <pc:docMk/>
            <pc:sldMk cId="4083325083" sldId="267"/>
            <ac:spMk id="14" creationId="{94A3FB53-B906-CF32-8900-28BD44FA0A06}"/>
          </ac:spMkLst>
        </pc:spChg>
        <pc:spChg chg="mod">
          <ac:chgData name="Michael Winter" userId="71351d92-19d1-435e-973d-581427284b12" providerId="ADAL" clId="{00534779-31D4-402A-BF26-2920EBD60D88}" dt="2024-06-19T15:35:05.708" v="1094" actId="14100"/>
          <ac:spMkLst>
            <pc:docMk/>
            <pc:sldMk cId="4083325083" sldId="267"/>
            <ac:spMk id="15" creationId="{1D6A39C2-DA1D-FD82-97B7-8E0EE4C36277}"/>
          </ac:spMkLst>
        </pc:spChg>
        <pc:spChg chg="del">
          <ac:chgData name="Michael Winter" userId="71351d92-19d1-435e-973d-581427284b12" providerId="ADAL" clId="{00534779-31D4-402A-BF26-2920EBD60D88}" dt="2024-06-19T15:31:18.192" v="1044" actId="478"/>
          <ac:spMkLst>
            <pc:docMk/>
            <pc:sldMk cId="4083325083" sldId="267"/>
            <ac:spMk id="16" creationId="{53839ABD-C12A-A021-2EBE-57AEB1977560}"/>
          </ac:spMkLst>
        </pc:spChg>
        <pc:spChg chg="mod">
          <ac:chgData name="Michael Winter" userId="71351d92-19d1-435e-973d-581427284b12" providerId="ADAL" clId="{00534779-31D4-402A-BF26-2920EBD60D88}" dt="2024-06-19T15:35:01.314" v="1091" actId="1076"/>
          <ac:spMkLst>
            <pc:docMk/>
            <pc:sldMk cId="4083325083" sldId="267"/>
            <ac:spMk id="17" creationId="{C83FAE2F-4C18-12E2-1F8E-F51D99F46C65}"/>
          </ac:spMkLst>
        </pc:spChg>
        <pc:spChg chg="mod">
          <ac:chgData name="Michael Winter" userId="71351d92-19d1-435e-973d-581427284b12" providerId="ADAL" clId="{00534779-31D4-402A-BF26-2920EBD60D88}" dt="2024-06-19T15:34:58.168" v="1089" actId="1076"/>
          <ac:spMkLst>
            <pc:docMk/>
            <pc:sldMk cId="4083325083" sldId="267"/>
            <ac:spMk id="18" creationId="{C7A04EFE-2122-BDE3-CD96-680671E233CD}"/>
          </ac:spMkLst>
        </pc:spChg>
        <pc:spChg chg="mod">
          <ac:chgData name="Michael Winter" userId="71351d92-19d1-435e-973d-581427284b12" providerId="ADAL" clId="{00534779-31D4-402A-BF26-2920EBD60D88}" dt="2024-06-19T15:35:02.514" v="1092" actId="1076"/>
          <ac:spMkLst>
            <pc:docMk/>
            <pc:sldMk cId="4083325083" sldId="267"/>
            <ac:spMk id="19" creationId="{501C7E66-AFF6-0318-B95C-4531266C1E58}"/>
          </ac:spMkLst>
        </pc:spChg>
        <pc:spChg chg="del">
          <ac:chgData name="Michael Winter" userId="71351d92-19d1-435e-973d-581427284b12" providerId="ADAL" clId="{00534779-31D4-402A-BF26-2920EBD60D88}" dt="2024-06-19T15:34:40.279" v="1081" actId="478"/>
          <ac:spMkLst>
            <pc:docMk/>
            <pc:sldMk cId="4083325083" sldId="267"/>
            <ac:spMk id="21" creationId="{9BD4CBF7-9CE9-511B-FF69-D2D8743D92CB}"/>
          </ac:spMkLst>
        </pc:spChg>
        <pc:spChg chg="del">
          <ac:chgData name="Michael Winter" userId="71351d92-19d1-435e-973d-581427284b12" providerId="ADAL" clId="{00534779-31D4-402A-BF26-2920EBD60D88}" dt="2024-06-19T15:34:44.942" v="1085" actId="478"/>
          <ac:spMkLst>
            <pc:docMk/>
            <pc:sldMk cId="4083325083" sldId="267"/>
            <ac:spMk id="22" creationId="{F399CAD4-4F47-6EA6-60B6-4F79EF6F65AD}"/>
          </ac:spMkLst>
        </pc:spChg>
        <pc:spChg chg="del">
          <ac:chgData name="Michael Winter" userId="71351d92-19d1-435e-973d-581427284b12" providerId="ADAL" clId="{00534779-31D4-402A-BF26-2920EBD60D88}" dt="2024-06-19T15:34:42.374" v="1083" actId="478"/>
          <ac:spMkLst>
            <pc:docMk/>
            <pc:sldMk cId="4083325083" sldId="267"/>
            <ac:spMk id="23" creationId="{11AEE73B-D9BF-C50A-E482-4F103541E930}"/>
          </ac:spMkLst>
        </pc:spChg>
        <pc:spChg chg="del">
          <ac:chgData name="Michael Winter" userId="71351d92-19d1-435e-973d-581427284b12" providerId="ADAL" clId="{00534779-31D4-402A-BF26-2920EBD60D88}" dt="2024-06-19T15:34:39.185" v="1080" actId="478"/>
          <ac:spMkLst>
            <pc:docMk/>
            <pc:sldMk cId="4083325083" sldId="267"/>
            <ac:spMk id="24" creationId="{2046922E-1C7E-388C-444D-D18734CCD004}"/>
          </ac:spMkLst>
        </pc:spChg>
        <pc:spChg chg="del">
          <ac:chgData name="Michael Winter" userId="71351d92-19d1-435e-973d-581427284b12" providerId="ADAL" clId="{00534779-31D4-402A-BF26-2920EBD60D88}" dt="2024-06-19T15:34:44.129" v="1084" actId="478"/>
          <ac:spMkLst>
            <pc:docMk/>
            <pc:sldMk cId="4083325083" sldId="267"/>
            <ac:spMk id="25" creationId="{40D1D55F-978F-75A7-9875-91698812F92B}"/>
          </ac:spMkLst>
        </pc:spChg>
        <pc:spChg chg="mod">
          <ac:chgData name="Michael Winter" userId="71351d92-19d1-435e-973d-581427284b12" providerId="ADAL" clId="{00534779-31D4-402A-BF26-2920EBD60D88}" dt="2024-06-19T15:34:59.883" v="1090" actId="1076"/>
          <ac:spMkLst>
            <pc:docMk/>
            <pc:sldMk cId="4083325083" sldId="267"/>
            <ac:spMk id="26" creationId="{3CBA26A4-48B9-8593-2D44-123DAC75A18A}"/>
          </ac:spMkLst>
        </pc:spChg>
      </pc:sldChg>
      <pc:sldChg chg="addSp modSp mod">
        <pc:chgData name="Michael Winter" userId="71351d92-19d1-435e-973d-581427284b12" providerId="ADAL" clId="{00534779-31D4-402A-BF26-2920EBD60D88}" dt="2024-06-19T15:29:34.845" v="986" actId="20577"/>
        <pc:sldMkLst>
          <pc:docMk/>
          <pc:sldMk cId="3823468282" sldId="269"/>
        </pc:sldMkLst>
        <pc:spChg chg="mod">
          <ac:chgData name="Michael Winter" userId="71351d92-19d1-435e-973d-581427284b12" providerId="ADAL" clId="{00534779-31D4-402A-BF26-2920EBD60D88}" dt="2024-06-19T15:18:57.520" v="819" actId="20577"/>
          <ac:spMkLst>
            <pc:docMk/>
            <pc:sldMk cId="3823468282" sldId="269"/>
            <ac:spMk id="2" creationId="{B2D840B4-836E-C6B7-3BFA-36F9237B64FD}"/>
          </ac:spMkLst>
        </pc:spChg>
        <pc:spChg chg="add mod">
          <ac:chgData name="Michael Winter" userId="71351d92-19d1-435e-973d-581427284b12" providerId="ADAL" clId="{00534779-31D4-402A-BF26-2920EBD60D88}" dt="2024-06-19T15:28:40.330" v="961" actId="207"/>
          <ac:spMkLst>
            <pc:docMk/>
            <pc:sldMk cId="3823468282" sldId="269"/>
            <ac:spMk id="3" creationId="{DFCCA04F-917A-65F9-1525-CAA72ABA025F}"/>
          </ac:spMkLst>
        </pc:spChg>
        <pc:spChg chg="mod">
          <ac:chgData name="Michael Winter" userId="71351d92-19d1-435e-973d-581427284b12" providerId="ADAL" clId="{00534779-31D4-402A-BF26-2920EBD60D88}" dt="2024-06-19T15:29:34.845" v="986" actId="20577"/>
          <ac:spMkLst>
            <pc:docMk/>
            <pc:sldMk cId="3823468282" sldId="269"/>
            <ac:spMk id="6" creationId="{DDCB3E4B-B19C-C65C-784C-659D9B9C2837}"/>
          </ac:spMkLst>
        </pc:spChg>
        <pc:spChg chg="mod">
          <ac:chgData name="Michael Winter" userId="71351d92-19d1-435e-973d-581427284b12" providerId="ADAL" clId="{00534779-31D4-402A-BF26-2920EBD60D88}" dt="2024-06-19T15:29:08.102" v="975" actId="207"/>
          <ac:spMkLst>
            <pc:docMk/>
            <pc:sldMk cId="3823468282" sldId="269"/>
            <ac:spMk id="7" creationId="{0DF9F19F-B49F-F117-ECFE-B4914E653794}"/>
          </ac:spMkLst>
        </pc:spChg>
        <pc:spChg chg="mod">
          <ac:chgData name="Michael Winter" userId="71351d92-19d1-435e-973d-581427284b12" providerId="ADAL" clId="{00534779-31D4-402A-BF26-2920EBD60D88}" dt="2024-06-19T15:20:15.073" v="846" actId="20577"/>
          <ac:spMkLst>
            <pc:docMk/>
            <pc:sldMk cId="3823468282" sldId="269"/>
            <ac:spMk id="8" creationId="{CB46CCFB-9C32-5073-5D0A-76B05E1A7526}"/>
          </ac:spMkLst>
        </pc:spChg>
      </pc:sldChg>
      <pc:sldChg chg="modSp mod">
        <pc:chgData name="Michael Winter" userId="71351d92-19d1-435e-973d-581427284b12" providerId="ADAL" clId="{00534779-31D4-402A-BF26-2920EBD60D88}" dt="2024-06-19T13:53:28.150" v="579" actId="20577"/>
        <pc:sldMkLst>
          <pc:docMk/>
          <pc:sldMk cId="1109265592" sldId="271"/>
        </pc:sldMkLst>
        <pc:spChg chg="mod">
          <ac:chgData name="Michael Winter" userId="71351d92-19d1-435e-973d-581427284b12" providerId="ADAL" clId="{00534779-31D4-402A-BF26-2920EBD60D88}" dt="2024-06-19T13:28:55.974" v="336" actId="20577"/>
          <ac:spMkLst>
            <pc:docMk/>
            <pc:sldMk cId="1109265592" sldId="271"/>
            <ac:spMk id="2" creationId="{B2D840B4-836E-C6B7-3BFA-36F9237B64FD}"/>
          </ac:spMkLst>
        </pc:spChg>
        <pc:spChg chg="mod">
          <ac:chgData name="Michael Winter" userId="71351d92-19d1-435e-973d-581427284b12" providerId="ADAL" clId="{00534779-31D4-402A-BF26-2920EBD60D88}" dt="2024-06-19T13:53:28.150" v="579" actId="20577"/>
          <ac:spMkLst>
            <pc:docMk/>
            <pc:sldMk cId="1109265592" sldId="271"/>
            <ac:spMk id="5" creationId="{C635404C-F77C-55FC-697B-5C2EC87C7327}"/>
          </ac:spMkLst>
        </pc:spChg>
        <pc:graphicFrameChg chg="modGraphic">
          <ac:chgData name="Michael Winter" userId="71351d92-19d1-435e-973d-581427284b12" providerId="ADAL" clId="{00534779-31D4-402A-BF26-2920EBD60D88}" dt="2024-06-19T13:52:40.686" v="504" actId="20577"/>
          <ac:graphicFrameMkLst>
            <pc:docMk/>
            <pc:sldMk cId="1109265592" sldId="271"/>
            <ac:graphicFrameMk id="3" creationId="{3FA8B108-9D69-665A-53A3-3153972FCEE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1D36-4DC0-A27F-109B-3D545EA85E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5B90D0-4D7B-29E9-D5D0-F80AD45BC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098F0F-4A17-18AE-16D7-D4C93AE2125F}"/>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74A7CADE-7D46-DC87-08BF-44F37734EC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944392-C02E-EC55-9D13-395EEC7A6DC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28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67AD-6F11-EAF7-D0F8-E30C067530F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57B7E4-92A5-715F-6423-43984643C2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4CDF94-9143-97EC-28A8-9C4AE6CE90A9}"/>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1B447159-F665-CA62-4DCD-F8604AA769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03188-5602-083C-4B50-F51E84794FD9}"/>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64445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A117C-F03C-35BB-A8B4-D8113C00EF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0E3BA-6C4B-C807-8111-A15EF8FA82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563773-0067-DDDA-C05B-EA1F2B832142}"/>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DF35E7C1-679A-1E60-204D-9467018FFD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C02132-B55B-75DF-6DB7-61C75EE11B28}"/>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35532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E00E3-E155-2052-B03D-D840B923A1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F1CA07-00B2-D335-23DE-B6E03F5DCF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B53643-6022-DBA7-F34A-F65D5300A24A}"/>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54B51E62-927D-B8B0-24B1-E1171A6F26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AEBE1C-B447-BB50-1CE7-D7F5EFFAFB34}"/>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409451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980BE-6423-AE8F-B39F-7B4B15CCA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8F8688-C43B-4F3F-7C74-828F83572A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C90BA8-539A-C1C8-34AD-9AAAFAFB4DD9}"/>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AEF2582B-ACB8-7673-3885-3D821B4FF5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990B72-4EBF-2D87-C29A-6B7538415CDD}"/>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53649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C11F2-1472-6466-F598-4C4AAD111F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22C314-9FB7-E017-FB79-DC4DB043FA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5D8427-EC91-BCA9-60AD-4C5C8C309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7A8428-5477-D33A-0C37-1DBB3C5709DC}"/>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6" name="Footer Placeholder 5">
            <a:extLst>
              <a:ext uri="{FF2B5EF4-FFF2-40B4-BE49-F238E27FC236}">
                <a16:creationId xmlns:a16="http://schemas.microsoft.com/office/drawing/2014/main" id="{9EED3C67-7D50-9C3C-D15D-7727B7EF9D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087EE8-9ACC-BC47-5B63-1722D682F5AC}"/>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8508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E748-25A6-E5FD-A02C-842BCE41FC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70BF8F-35B5-B749-19F0-0917CCA833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CE9E1-7A85-7C0A-0B5D-96B7CE951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C8B2B8-F9AE-D154-771F-206A2D154D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DFD31-1A0E-56BC-59A0-2862CD2A5D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00B759-8932-7B08-2BC4-7AED128A6AA6}"/>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8" name="Footer Placeholder 7">
            <a:extLst>
              <a:ext uri="{FF2B5EF4-FFF2-40B4-BE49-F238E27FC236}">
                <a16:creationId xmlns:a16="http://schemas.microsoft.com/office/drawing/2014/main" id="{743AD3CC-3AE9-ED44-0102-9A776A41E8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BC46F9-501A-539C-6C65-B0D460BBEE4A}"/>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7739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8BBAF-B261-8831-AA95-00543169EA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CE4101-880B-AB6C-DFBF-77FBFEB6D2F4}"/>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4" name="Footer Placeholder 3">
            <a:extLst>
              <a:ext uri="{FF2B5EF4-FFF2-40B4-BE49-F238E27FC236}">
                <a16:creationId xmlns:a16="http://schemas.microsoft.com/office/drawing/2014/main" id="{D155D0C8-C4BE-E42B-6C36-D2BEBF5F24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D68DC3-DF89-93D6-E4E1-E87E703E374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9207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57B89-735F-299E-1BA4-C98A0F8A9381}"/>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3" name="Footer Placeholder 2">
            <a:extLst>
              <a:ext uri="{FF2B5EF4-FFF2-40B4-BE49-F238E27FC236}">
                <a16:creationId xmlns:a16="http://schemas.microsoft.com/office/drawing/2014/main" id="{C3817CF7-5126-8A08-239D-308D1E841E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D0F3B4-6A16-5A6B-6777-E0E85BAA7A22}"/>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053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54D3-F412-D153-4BBF-38E34ACC2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E14C24-8643-C562-AA70-C48432B36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958E2D-EA84-84B1-B581-410539392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DD4306-A62E-5C99-D0C8-73B7A37D2601}"/>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6" name="Footer Placeholder 5">
            <a:extLst>
              <a:ext uri="{FF2B5EF4-FFF2-40B4-BE49-F238E27FC236}">
                <a16:creationId xmlns:a16="http://schemas.microsoft.com/office/drawing/2014/main" id="{DFD0C6B3-4C0D-8AAB-1F63-2576FA48C0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FE2DA8-2EE1-7CF7-E87F-98716C15C4D5}"/>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245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5BA3-A9FF-1774-5D0D-D0A8D06506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B80096-AB0B-86D8-58C6-329F3D92B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A597CA5-B6F3-9041-CD0A-4BC0DB3E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627B8-40D7-9C44-E1E3-E89FD7F73DA6}"/>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6" name="Footer Placeholder 5">
            <a:extLst>
              <a:ext uri="{FF2B5EF4-FFF2-40B4-BE49-F238E27FC236}">
                <a16:creationId xmlns:a16="http://schemas.microsoft.com/office/drawing/2014/main" id="{C9266655-97D5-9F90-E119-A3240B54A2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BE3D1-7986-93CF-5BD3-3BF5E4EF99EB}"/>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34403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B9839-B9E8-2635-D8ED-2FF416D32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32D53A-1559-486A-5363-550D46E09E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777108-B934-DE7E-E9FE-74D5784BE7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257FA489-E987-020C-3489-642CD8EAB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D7DB080-AC4D-A565-9EB7-7F7D2F918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6EF400-51FB-4B7A-BA00-9044B1B3D3AD}" type="slidenum">
              <a:rPr lang="en-GB" smtClean="0"/>
              <a:t>‹#›</a:t>
            </a:fld>
            <a:endParaRPr lang="en-GB"/>
          </a:p>
        </p:txBody>
      </p:sp>
    </p:spTree>
    <p:extLst>
      <p:ext uri="{BB962C8B-B14F-4D97-AF65-F5344CB8AC3E}">
        <p14:creationId xmlns:p14="http://schemas.microsoft.com/office/powerpoint/2010/main" val="3248592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C2484-5650-BC15-8A6B-DD4F97F0D2C9}"/>
              </a:ext>
            </a:extLst>
          </p:cNvPr>
          <p:cNvSpPr>
            <a:spLocks noGrp="1"/>
          </p:cNvSpPr>
          <p:nvPr>
            <p:ph type="ctrTitle"/>
          </p:nvPr>
        </p:nvSpPr>
        <p:spPr>
          <a:xfrm>
            <a:off x="1524000" y="2235200"/>
            <a:ext cx="9144000" cy="2387600"/>
          </a:xfrm>
        </p:spPr>
        <p:txBody>
          <a:bodyPr>
            <a:normAutofit fontScale="90000"/>
          </a:bodyPr>
          <a:lstStyle/>
          <a:p>
            <a:r>
              <a:rPr lang="en-GB" dirty="0"/>
              <a:t>Sports Facilities Provision Survey</a:t>
            </a:r>
            <a:br>
              <a:rPr lang="en-GB" dirty="0"/>
            </a:br>
            <a:br>
              <a:rPr lang="en-GB" dirty="0"/>
            </a:br>
            <a:r>
              <a:rPr lang="en-GB" i="1" dirty="0"/>
              <a:t>Kensington Gardens</a:t>
            </a:r>
          </a:p>
        </p:txBody>
      </p:sp>
    </p:spTree>
    <p:extLst>
      <p:ext uri="{BB962C8B-B14F-4D97-AF65-F5344CB8AC3E}">
        <p14:creationId xmlns:p14="http://schemas.microsoft.com/office/powerpoint/2010/main" val="7552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Kensington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New facilities</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People also offered a range of comments on other new facilities or improvements they would like to see.  37 comments were left</a:t>
            </a:r>
          </a:p>
        </p:txBody>
      </p:sp>
      <p:sp>
        <p:nvSpPr>
          <p:cNvPr id="6" name="TextBox 5">
            <a:extLst>
              <a:ext uri="{FF2B5EF4-FFF2-40B4-BE49-F238E27FC236}">
                <a16:creationId xmlns:a16="http://schemas.microsoft.com/office/drawing/2014/main" id="{7A05F099-212F-A139-218D-C9E17C07D8C9}"/>
              </a:ext>
            </a:extLst>
          </p:cNvPr>
          <p:cNvSpPr txBox="1"/>
          <p:nvPr/>
        </p:nvSpPr>
        <p:spPr>
          <a:xfrm>
            <a:off x="412823" y="1781653"/>
            <a:ext cx="5852682" cy="3970318"/>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rgbClr val="00B050"/>
                </a:solidFill>
              </a:rPr>
              <a:t>A paddling pool in the summer months for children who want a quiet space from the busy seafront</a:t>
            </a:r>
          </a:p>
          <a:p>
            <a:pPr marL="285750" indent="-285750">
              <a:buFont typeface="Arial" panose="020B0604020202020204" pitchFamily="34" charset="0"/>
              <a:buChar char="•"/>
            </a:pPr>
            <a:r>
              <a:rPr lang="en-GB" sz="1400" dirty="0">
                <a:solidFill>
                  <a:schemeClr val="accent5">
                    <a:lumMod val="60000"/>
                    <a:lumOff val="40000"/>
                  </a:schemeClr>
                </a:solidFill>
              </a:rPr>
              <a:t>Special events, art shows, music, plays, concerts.</a:t>
            </a:r>
          </a:p>
          <a:p>
            <a:pPr marL="285750" indent="-285750">
              <a:buFont typeface="Arial" panose="020B0604020202020204" pitchFamily="34" charset="0"/>
              <a:buChar char="•"/>
            </a:pPr>
            <a:r>
              <a:rPr lang="en-GB" sz="1400" dirty="0">
                <a:solidFill>
                  <a:schemeClr val="accent2">
                    <a:lumMod val="75000"/>
                  </a:schemeClr>
                </a:solidFill>
              </a:rPr>
              <a:t>Better facilities for the bowls club ,changing and tea making</a:t>
            </a:r>
          </a:p>
          <a:p>
            <a:pPr marL="285750" indent="-285750">
              <a:buFont typeface="Arial" panose="020B0604020202020204" pitchFamily="34" charset="0"/>
              <a:buChar char="•"/>
            </a:pPr>
            <a:r>
              <a:rPr lang="en-GB" sz="1400" dirty="0">
                <a:solidFill>
                  <a:srgbClr val="00B050"/>
                </a:solidFill>
              </a:rPr>
              <a:t>Pond re done or water feature for children to play</a:t>
            </a:r>
          </a:p>
          <a:p>
            <a:pPr marL="285750" indent="-285750">
              <a:buFont typeface="Arial" panose="020B0604020202020204" pitchFamily="34" charset="0"/>
              <a:buChar char="•"/>
            </a:pPr>
            <a:r>
              <a:rPr lang="en-GB" sz="1400" dirty="0">
                <a:solidFill>
                  <a:schemeClr val="accent6"/>
                </a:solidFill>
              </a:rPr>
              <a:t>Basketball hoops</a:t>
            </a:r>
          </a:p>
          <a:p>
            <a:pPr marL="285750" indent="-285750">
              <a:buFont typeface="Arial" panose="020B0604020202020204" pitchFamily="34" charset="0"/>
              <a:buChar char="•"/>
            </a:pPr>
            <a:r>
              <a:rPr lang="en-GB" sz="1400" dirty="0">
                <a:solidFill>
                  <a:schemeClr val="accent2">
                    <a:lumMod val="75000"/>
                  </a:schemeClr>
                </a:solidFill>
              </a:rPr>
              <a:t>Improved toilet facilities are needed</a:t>
            </a:r>
          </a:p>
          <a:p>
            <a:pPr marL="285750" indent="-285750">
              <a:buFont typeface="Arial" panose="020B0604020202020204" pitchFamily="34" charset="0"/>
              <a:buChar char="•"/>
            </a:pPr>
            <a:r>
              <a:rPr lang="en-GB" sz="1400" dirty="0">
                <a:solidFill>
                  <a:schemeClr val="accent2">
                    <a:lumMod val="75000"/>
                  </a:schemeClr>
                </a:solidFill>
              </a:rPr>
              <a:t>Toilets, </a:t>
            </a:r>
            <a:r>
              <a:rPr lang="en-GB" sz="1400" dirty="0">
                <a:solidFill>
                  <a:schemeClr val="accent5">
                    <a:lumMod val="60000"/>
                    <a:lumOff val="40000"/>
                  </a:schemeClr>
                </a:solidFill>
              </a:rPr>
              <a:t>activity for children (,trail) info boards about History of Kensington gardens</a:t>
            </a:r>
          </a:p>
          <a:p>
            <a:pPr marL="285750" indent="-285750">
              <a:buFont typeface="Arial" panose="020B0604020202020204" pitchFamily="34" charset="0"/>
              <a:buChar char="•"/>
            </a:pPr>
            <a:r>
              <a:rPr lang="en-GB" sz="1400" dirty="0">
                <a:solidFill>
                  <a:schemeClr val="accent2">
                    <a:lumMod val="75000"/>
                  </a:schemeClr>
                </a:solidFill>
              </a:rPr>
              <a:t>additional kiosk for hot drinks &amp; ice creams snack </a:t>
            </a:r>
            <a:r>
              <a:rPr lang="en-GB" sz="1400" dirty="0" err="1">
                <a:solidFill>
                  <a:schemeClr val="accent2">
                    <a:lumMod val="75000"/>
                  </a:schemeClr>
                </a:solidFill>
              </a:rPr>
              <a:t>e.t.c</a:t>
            </a:r>
            <a:endParaRPr lang="en-GB" sz="1400" dirty="0">
              <a:solidFill>
                <a:schemeClr val="accent2">
                  <a:lumMod val="75000"/>
                </a:schemeClr>
              </a:solidFill>
            </a:endParaRPr>
          </a:p>
          <a:p>
            <a:pPr marL="285750" indent="-285750">
              <a:buFont typeface="Arial" panose="020B0604020202020204" pitchFamily="34" charset="0"/>
              <a:buChar char="•"/>
            </a:pPr>
            <a:r>
              <a:rPr lang="en-GB" sz="1400" dirty="0">
                <a:solidFill>
                  <a:schemeClr val="accent6"/>
                </a:solidFill>
              </a:rPr>
              <a:t>Improved flat bowling green </a:t>
            </a:r>
            <a:r>
              <a:rPr lang="en-GB" sz="1400" dirty="0">
                <a:solidFill>
                  <a:schemeClr val="accent2">
                    <a:lumMod val="75000"/>
                  </a:schemeClr>
                </a:solidFill>
              </a:rPr>
              <a:t>&amp; water in clubhouse and </a:t>
            </a:r>
            <a:r>
              <a:rPr lang="en-GB" sz="1400" dirty="0">
                <a:solidFill>
                  <a:schemeClr val="accent6"/>
                </a:solidFill>
              </a:rPr>
              <a:t>steps/handrail to get onto the green</a:t>
            </a:r>
          </a:p>
          <a:p>
            <a:pPr marL="285750" indent="-285750">
              <a:buFont typeface="Arial" panose="020B0604020202020204" pitchFamily="34" charset="0"/>
              <a:buChar char="•"/>
            </a:pPr>
            <a:r>
              <a:rPr lang="en-GB" sz="1400" dirty="0">
                <a:solidFill>
                  <a:schemeClr val="accent1">
                    <a:lumMod val="60000"/>
                    <a:lumOff val="40000"/>
                  </a:schemeClr>
                </a:solidFill>
              </a:rPr>
              <a:t>Lions restored on the memorial near the seafront entrance</a:t>
            </a:r>
          </a:p>
          <a:p>
            <a:pPr marL="285750" indent="-285750">
              <a:buFont typeface="Arial" panose="020B0604020202020204" pitchFamily="34" charset="0"/>
              <a:buChar char="•"/>
            </a:pPr>
            <a:r>
              <a:rPr lang="en-GB" sz="1400" dirty="0">
                <a:solidFill>
                  <a:schemeClr val="accent6"/>
                </a:solidFill>
              </a:rPr>
              <a:t>Padel tennis courts, outdoor table tennis table</a:t>
            </a:r>
          </a:p>
          <a:p>
            <a:pPr marL="285750" indent="-285750">
              <a:buFont typeface="Arial" panose="020B0604020202020204" pitchFamily="34" charset="0"/>
              <a:buChar char="•"/>
            </a:pPr>
            <a:r>
              <a:rPr lang="en-GB" sz="1400" dirty="0">
                <a:solidFill>
                  <a:schemeClr val="accent2">
                    <a:lumMod val="75000"/>
                  </a:schemeClr>
                </a:solidFill>
              </a:rPr>
              <a:t>More variety for all ages and accessibility.</a:t>
            </a:r>
          </a:p>
          <a:p>
            <a:pPr marL="285750" indent="-285750">
              <a:buFont typeface="Arial" panose="020B0604020202020204" pitchFamily="34" charset="0"/>
              <a:buChar char="•"/>
            </a:pPr>
            <a:r>
              <a:rPr lang="en-GB" sz="1400" dirty="0">
                <a:solidFill>
                  <a:schemeClr val="accent2">
                    <a:lumMod val="75000"/>
                  </a:schemeClr>
                </a:solidFill>
              </a:rPr>
              <a:t>Swings and/or climbing frame</a:t>
            </a:r>
          </a:p>
          <a:p>
            <a:pPr marL="285750" indent="-285750">
              <a:buFont typeface="Arial" panose="020B0604020202020204" pitchFamily="34" charset="0"/>
              <a:buChar char="•"/>
            </a:pPr>
            <a:r>
              <a:rPr lang="en-GB" sz="1400" dirty="0">
                <a:solidFill>
                  <a:schemeClr val="accent2">
                    <a:lumMod val="75000"/>
                  </a:schemeClr>
                </a:solidFill>
              </a:rPr>
              <a:t>Existing facilities cleaned up</a:t>
            </a:r>
          </a:p>
          <a:p>
            <a:pPr marL="285750" indent="-285750">
              <a:buFont typeface="Arial" panose="020B0604020202020204" pitchFamily="34" charset="0"/>
              <a:buChar char="•"/>
            </a:pPr>
            <a:r>
              <a:rPr lang="en-GB" sz="1400" dirty="0">
                <a:solidFill>
                  <a:schemeClr val="accent6"/>
                </a:solidFill>
              </a:rPr>
              <a:t>Basketball court</a:t>
            </a:r>
          </a:p>
        </p:txBody>
      </p:sp>
      <p:sp>
        <p:nvSpPr>
          <p:cNvPr id="9" name="TextBox 8">
            <a:extLst>
              <a:ext uri="{FF2B5EF4-FFF2-40B4-BE49-F238E27FC236}">
                <a16:creationId xmlns:a16="http://schemas.microsoft.com/office/drawing/2014/main" id="{6FE589CD-220B-DE7E-7E01-960ED1F689A2}"/>
              </a:ext>
            </a:extLst>
          </p:cNvPr>
          <p:cNvSpPr txBox="1"/>
          <p:nvPr/>
        </p:nvSpPr>
        <p:spPr>
          <a:xfrm>
            <a:off x="412823" y="5963008"/>
            <a:ext cx="11720791" cy="646331"/>
          </a:xfrm>
          <a:prstGeom prst="rect">
            <a:avLst/>
          </a:prstGeom>
          <a:noFill/>
        </p:spPr>
        <p:txBody>
          <a:bodyPr wrap="square" rtlCol="0">
            <a:spAutoFit/>
          </a:bodyPr>
          <a:lstStyle/>
          <a:p>
            <a:r>
              <a:rPr lang="en-GB" b="1" dirty="0"/>
              <a:t>Comment categories:</a:t>
            </a:r>
            <a:endParaRPr lang="en-GB" sz="1050" dirty="0"/>
          </a:p>
          <a:p>
            <a:r>
              <a:rPr lang="en-GB" dirty="0">
                <a:solidFill>
                  <a:srgbClr val="00B050"/>
                </a:solidFill>
              </a:rPr>
              <a:t>Sports Facilities</a:t>
            </a:r>
            <a:r>
              <a:rPr lang="en-GB" dirty="0"/>
              <a:t> </a:t>
            </a:r>
            <a:r>
              <a:rPr lang="en-GB" dirty="0">
                <a:solidFill>
                  <a:srgbClr val="00B050"/>
                </a:solidFill>
              </a:rPr>
              <a:t>(16 comments) </a:t>
            </a:r>
            <a:r>
              <a:rPr lang="en-GB" dirty="0"/>
              <a:t>| </a:t>
            </a:r>
            <a:r>
              <a:rPr lang="en-GB" dirty="0">
                <a:solidFill>
                  <a:schemeClr val="accent2">
                    <a:lumMod val="75000"/>
                  </a:schemeClr>
                </a:solidFill>
              </a:rPr>
              <a:t>Facilities (14 comments) </a:t>
            </a:r>
            <a:r>
              <a:rPr lang="en-GB" dirty="0"/>
              <a:t>| </a:t>
            </a:r>
            <a:r>
              <a:rPr lang="en-GB" dirty="0">
                <a:solidFill>
                  <a:schemeClr val="accent5">
                    <a:lumMod val="60000"/>
                    <a:lumOff val="40000"/>
                  </a:schemeClr>
                </a:solidFill>
              </a:rPr>
              <a:t>Activities (3 comments)</a:t>
            </a:r>
            <a:r>
              <a:rPr lang="en-GB" dirty="0"/>
              <a:t> | </a:t>
            </a:r>
            <a:r>
              <a:rPr lang="en-GB" dirty="0">
                <a:solidFill>
                  <a:schemeClr val="accent1">
                    <a:lumMod val="60000"/>
                    <a:lumOff val="40000"/>
                  </a:schemeClr>
                </a:solidFill>
              </a:rPr>
              <a:t>Other Comments (4 comments)</a:t>
            </a:r>
            <a:endParaRPr lang="en-GB" dirty="0"/>
          </a:p>
        </p:txBody>
      </p:sp>
      <p:sp>
        <p:nvSpPr>
          <p:cNvPr id="11" name="TextBox 10">
            <a:extLst>
              <a:ext uri="{FF2B5EF4-FFF2-40B4-BE49-F238E27FC236}">
                <a16:creationId xmlns:a16="http://schemas.microsoft.com/office/drawing/2014/main" id="{FEA115E9-EC72-8BAA-D806-2D489586487C}"/>
              </a:ext>
            </a:extLst>
          </p:cNvPr>
          <p:cNvSpPr txBox="1"/>
          <p:nvPr/>
        </p:nvSpPr>
        <p:spPr>
          <a:xfrm>
            <a:off x="6265505" y="1443841"/>
            <a:ext cx="5852682" cy="4616648"/>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rgbClr val="00B050"/>
                </a:solidFill>
              </a:rPr>
              <a:t>More tennis courts</a:t>
            </a:r>
          </a:p>
          <a:p>
            <a:pPr marL="285750" indent="-285750">
              <a:buFont typeface="Arial" panose="020B0604020202020204" pitchFamily="34" charset="0"/>
              <a:buChar char="•"/>
            </a:pPr>
            <a:r>
              <a:rPr lang="en-GB" sz="1400" dirty="0">
                <a:solidFill>
                  <a:schemeClr val="accent5">
                    <a:lumMod val="60000"/>
                    <a:lumOff val="40000"/>
                  </a:schemeClr>
                </a:solidFill>
              </a:rPr>
              <a:t>Activities for elderly/disabled</a:t>
            </a:r>
          </a:p>
          <a:p>
            <a:pPr marL="285750" indent="-285750">
              <a:buFont typeface="Arial" panose="020B0604020202020204" pitchFamily="34" charset="0"/>
              <a:buChar char="•"/>
            </a:pPr>
            <a:r>
              <a:rPr lang="en-GB" sz="1400" dirty="0">
                <a:solidFill>
                  <a:schemeClr val="accent6"/>
                </a:solidFill>
              </a:rPr>
              <a:t>Space for yoga</a:t>
            </a:r>
          </a:p>
          <a:p>
            <a:pPr marL="285750" indent="-285750">
              <a:buFont typeface="Arial" panose="020B0604020202020204" pitchFamily="34" charset="0"/>
              <a:buChar char="•"/>
            </a:pPr>
            <a:r>
              <a:rPr lang="en-GB" sz="1400" dirty="0">
                <a:solidFill>
                  <a:schemeClr val="accent2">
                    <a:lumMod val="75000"/>
                  </a:schemeClr>
                </a:solidFill>
              </a:rPr>
              <a:t>Older children play equipment</a:t>
            </a:r>
          </a:p>
          <a:p>
            <a:pPr marL="285750" indent="-285750">
              <a:buFont typeface="Arial" panose="020B0604020202020204" pitchFamily="34" charset="0"/>
              <a:buChar char="•"/>
            </a:pPr>
            <a:r>
              <a:rPr lang="en-GB" sz="1400" dirty="0">
                <a:solidFill>
                  <a:schemeClr val="accent6"/>
                </a:solidFill>
              </a:rPr>
              <a:t>Pickleball</a:t>
            </a:r>
          </a:p>
          <a:p>
            <a:pPr marL="285750" indent="-285750">
              <a:buFont typeface="Arial" panose="020B0604020202020204" pitchFamily="34" charset="0"/>
              <a:buChar char="•"/>
            </a:pPr>
            <a:r>
              <a:rPr lang="en-GB" sz="1400" dirty="0">
                <a:solidFill>
                  <a:schemeClr val="accent6"/>
                </a:solidFill>
              </a:rPr>
              <a:t>Paddle courts</a:t>
            </a:r>
          </a:p>
          <a:p>
            <a:pPr marL="285750" indent="-285750">
              <a:buFont typeface="Arial" panose="020B0604020202020204" pitchFamily="34" charset="0"/>
              <a:buChar char="•"/>
            </a:pPr>
            <a:r>
              <a:rPr lang="en-GB" sz="1400" dirty="0">
                <a:solidFill>
                  <a:schemeClr val="accent2">
                    <a:lumMod val="75000"/>
                  </a:schemeClr>
                </a:solidFill>
              </a:rPr>
              <a:t>a better all-year-round cafe; </a:t>
            </a:r>
            <a:r>
              <a:rPr lang="en-GB" sz="1400" dirty="0">
                <a:solidFill>
                  <a:schemeClr val="accent1">
                    <a:lumMod val="60000"/>
                    <a:lumOff val="40000"/>
                  </a:schemeClr>
                </a:solidFill>
              </a:rPr>
              <a:t>no dogs</a:t>
            </a:r>
          </a:p>
          <a:p>
            <a:pPr marL="285750" indent="-285750">
              <a:buFont typeface="Arial" panose="020B0604020202020204" pitchFamily="34" charset="0"/>
              <a:buChar char="•"/>
            </a:pPr>
            <a:r>
              <a:rPr lang="en-GB" sz="1400" dirty="0">
                <a:solidFill>
                  <a:schemeClr val="accent2">
                    <a:lumMod val="75000"/>
                  </a:schemeClr>
                </a:solidFill>
              </a:rPr>
              <a:t>Boats reinstated on boating lake</a:t>
            </a:r>
          </a:p>
          <a:p>
            <a:pPr marL="285750" indent="-285750">
              <a:buFont typeface="Arial" panose="020B0604020202020204" pitchFamily="34" charset="0"/>
              <a:buChar char="•"/>
            </a:pPr>
            <a:r>
              <a:rPr lang="en-GB" sz="1400" dirty="0">
                <a:solidFill>
                  <a:schemeClr val="accent2">
                    <a:lumMod val="75000"/>
                  </a:schemeClr>
                </a:solidFill>
              </a:rPr>
              <a:t>Get the boating lake sorted with new cafe there as it used to be.</a:t>
            </a:r>
          </a:p>
          <a:p>
            <a:pPr marL="285750" indent="-285750">
              <a:buFont typeface="Arial" panose="020B0604020202020204" pitchFamily="34" charset="0"/>
              <a:buChar char="•"/>
            </a:pPr>
            <a:r>
              <a:rPr lang="en-GB" sz="1400" dirty="0">
                <a:solidFill>
                  <a:schemeClr val="accent6"/>
                </a:solidFill>
              </a:rPr>
              <a:t>Exercise Equipment</a:t>
            </a:r>
          </a:p>
          <a:p>
            <a:pPr marL="285750" indent="-285750">
              <a:buFont typeface="Arial" panose="020B0604020202020204" pitchFamily="34" charset="0"/>
              <a:buChar char="•"/>
            </a:pPr>
            <a:r>
              <a:rPr lang="en-GB" sz="1400" dirty="0">
                <a:solidFill>
                  <a:schemeClr val="accent2">
                    <a:lumMod val="75000"/>
                  </a:schemeClr>
                </a:solidFill>
              </a:rPr>
              <a:t>More Seating, </a:t>
            </a:r>
            <a:r>
              <a:rPr lang="en-GB" sz="1400" dirty="0">
                <a:solidFill>
                  <a:schemeClr val="accent6"/>
                </a:solidFill>
              </a:rPr>
              <a:t>football area for kids</a:t>
            </a:r>
          </a:p>
          <a:p>
            <a:pPr marL="285750" indent="-285750">
              <a:buFont typeface="Arial" panose="020B0604020202020204" pitchFamily="34" charset="0"/>
              <a:buChar char="•"/>
            </a:pPr>
            <a:r>
              <a:rPr lang="en-GB" sz="1400" dirty="0">
                <a:solidFill>
                  <a:schemeClr val="accent6"/>
                </a:solidFill>
              </a:rPr>
              <a:t>Adult gym equipment ( I would feel safer using equipment here as a woman on my own than I would in Fen Park)</a:t>
            </a:r>
          </a:p>
          <a:p>
            <a:pPr marL="285750" indent="-285750">
              <a:buFont typeface="Arial" panose="020B0604020202020204" pitchFamily="34" charset="0"/>
              <a:buChar char="•"/>
            </a:pPr>
            <a:r>
              <a:rPr lang="en-GB" sz="1400" dirty="0">
                <a:solidFill>
                  <a:schemeClr val="accent2">
                    <a:lumMod val="75000"/>
                  </a:schemeClr>
                </a:solidFill>
              </a:rPr>
              <a:t>Play equipment like boat at </a:t>
            </a:r>
            <a:r>
              <a:rPr lang="en-GB" sz="1400" dirty="0" err="1">
                <a:solidFill>
                  <a:schemeClr val="accent2">
                    <a:lumMod val="75000"/>
                  </a:schemeClr>
                </a:solidFill>
              </a:rPr>
              <a:t>gorleston</a:t>
            </a:r>
            <a:r>
              <a:rPr lang="en-GB" sz="1400" dirty="0">
                <a:solidFill>
                  <a:schemeClr val="accent2">
                    <a:lumMod val="75000"/>
                  </a:schemeClr>
                </a:solidFill>
              </a:rPr>
              <a:t>/climbing frame</a:t>
            </a:r>
          </a:p>
          <a:p>
            <a:pPr marL="285750" indent="-285750">
              <a:buFont typeface="Arial" panose="020B0604020202020204" pitchFamily="34" charset="0"/>
              <a:buChar char="•"/>
            </a:pPr>
            <a:r>
              <a:rPr lang="en-GB" sz="1400" dirty="0">
                <a:solidFill>
                  <a:schemeClr val="accent1">
                    <a:lumMod val="60000"/>
                    <a:lumOff val="40000"/>
                  </a:schemeClr>
                </a:solidFill>
              </a:rPr>
              <a:t>continued improvement of planting and design</a:t>
            </a:r>
          </a:p>
          <a:p>
            <a:pPr marL="285750" indent="-285750">
              <a:buFont typeface="Arial" panose="020B0604020202020204" pitchFamily="34" charset="0"/>
              <a:buChar char="•"/>
            </a:pPr>
            <a:r>
              <a:rPr lang="en-GB" sz="1400" dirty="0">
                <a:solidFill>
                  <a:schemeClr val="accent6"/>
                </a:solidFill>
              </a:rPr>
              <a:t>Improved tennis courts maintained for year round, fitness or play equipment for teens, basketball hoop</a:t>
            </a:r>
          </a:p>
          <a:p>
            <a:pPr marL="285750" indent="-285750">
              <a:buFont typeface="Arial" panose="020B0604020202020204" pitchFamily="34" charset="0"/>
              <a:buChar char="•"/>
            </a:pPr>
            <a:r>
              <a:rPr lang="en-GB" sz="1400" dirty="0">
                <a:solidFill>
                  <a:schemeClr val="accent6"/>
                </a:solidFill>
              </a:rPr>
              <a:t>Lights to enable bowls to be played later</a:t>
            </a:r>
          </a:p>
          <a:p>
            <a:pPr marL="285750" indent="-285750">
              <a:buFont typeface="Arial" panose="020B0604020202020204" pitchFamily="34" charset="0"/>
              <a:buChar char="•"/>
            </a:pPr>
            <a:r>
              <a:rPr lang="en-GB" sz="1400" dirty="0">
                <a:solidFill>
                  <a:schemeClr val="accent1">
                    <a:lumMod val="60000"/>
                    <a:lumOff val="40000"/>
                  </a:schemeClr>
                </a:solidFill>
              </a:rPr>
              <a:t>Existing development would make it difficult to introduce new facilities without causing clutter and detracting from the visual and sensory appeal of the park</a:t>
            </a:r>
          </a:p>
        </p:txBody>
      </p:sp>
    </p:spTree>
    <p:extLst>
      <p:ext uri="{BB962C8B-B14F-4D97-AF65-F5344CB8AC3E}">
        <p14:creationId xmlns:p14="http://schemas.microsoft.com/office/powerpoint/2010/main" val="1831437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Kensington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Accessibility and Inclusion</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People were offered a chance to leave comments on how Kensington Gardens could be more accessible and inclusive.</a:t>
            </a:r>
          </a:p>
        </p:txBody>
      </p:sp>
      <p:sp>
        <p:nvSpPr>
          <p:cNvPr id="7" name="TextBox 6">
            <a:extLst>
              <a:ext uri="{FF2B5EF4-FFF2-40B4-BE49-F238E27FC236}">
                <a16:creationId xmlns:a16="http://schemas.microsoft.com/office/drawing/2014/main" id="{0DF9F19F-B49F-F117-ECFE-B4914E653794}"/>
              </a:ext>
            </a:extLst>
          </p:cNvPr>
          <p:cNvSpPr txBox="1"/>
          <p:nvPr/>
        </p:nvSpPr>
        <p:spPr>
          <a:xfrm>
            <a:off x="618743" y="1848865"/>
            <a:ext cx="5194714" cy="3539430"/>
          </a:xfrm>
          <a:prstGeom prst="rect">
            <a:avLst/>
          </a:prstGeom>
          <a:noFill/>
        </p:spPr>
        <p:txBody>
          <a:bodyPr wrap="square" rtlCol="0">
            <a:spAutoFit/>
          </a:bodyPr>
          <a:lstStyle/>
          <a:p>
            <a:pPr marL="285750" indent="-285750">
              <a:buFont typeface="Arial" panose="020B0604020202020204" pitchFamily="34" charset="0"/>
              <a:buChar char="•"/>
            </a:pPr>
            <a:r>
              <a:rPr lang="en-GB" sz="1400" dirty="0"/>
              <a:t>A proper pavilion fit for all the different clubs/people who use Kensington Gardens</a:t>
            </a:r>
          </a:p>
          <a:p>
            <a:pPr marL="285750" indent="-285750">
              <a:buFont typeface="Arial" panose="020B0604020202020204" pitchFamily="34" charset="0"/>
              <a:buChar char="•"/>
            </a:pPr>
            <a:r>
              <a:rPr lang="en-GB" sz="1400" dirty="0"/>
              <a:t>Continue with free things to do</a:t>
            </a:r>
          </a:p>
          <a:p>
            <a:pPr marL="285750" indent="-285750">
              <a:buFont typeface="Arial" panose="020B0604020202020204" pitchFamily="34" charset="0"/>
              <a:buChar char="•"/>
            </a:pPr>
            <a:r>
              <a:rPr lang="en-GB" sz="1400" dirty="0">
                <a:solidFill>
                  <a:schemeClr val="accent6"/>
                </a:solidFill>
              </a:rPr>
              <a:t>Accessible play and toilet facilities</a:t>
            </a:r>
          </a:p>
          <a:p>
            <a:pPr marL="285750" indent="-285750">
              <a:buFont typeface="Arial" panose="020B0604020202020204" pitchFamily="34" charset="0"/>
              <a:buChar char="•"/>
            </a:pPr>
            <a:r>
              <a:rPr lang="en-GB" sz="1400" dirty="0"/>
              <a:t>Tennis court open all year round</a:t>
            </a:r>
          </a:p>
          <a:p>
            <a:pPr marL="285750" indent="-285750">
              <a:buFont typeface="Arial" panose="020B0604020202020204" pitchFamily="34" charset="0"/>
              <a:buChar char="•"/>
            </a:pPr>
            <a:r>
              <a:rPr lang="en-GB" sz="1400" dirty="0"/>
              <a:t>a bit more attention to bowls greens. </a:t>
            </a:r>
            <a:r>
              <a:rPr lang="en-GB" sz="1400" dirty="0">
                <a:solidFill>
                  <a:schemeClr val="accent6"/>
                </a:solidFill>
              </a:rPr>
              <a:t>Levelling some of the tarmac pathways (parallel to seafront in particular) </a:t>
            </a:r>
            <a:r>
              <a:rPr lang="en-GB" sz="1400" dirty="0">
                <a:solidFill>
                  <a:schemeClr val="accent2">
                    <a:lumMod val="75000"/>
                  </a:schemeClr>
                </a:solidFill>
              </a:rPr>
              <a:t>Use CCTV so it’s safer as there is a lot of vandalism at the moment</a:t>
            </a:r>
          </a:p>
          <a:p>
            <a:pPr marL="285750" indent="-285750">
              <a:buFont typeface="Arial" panose="020B0604020202020204" pitchFamily="34" charset="0"/>
              <a:buChar char="•"/>
            </a:pPr>
            <a:r>
              <a:rPr lang="en-GB" sz="1400" dirty="0">
                <a:solidFill>
                  <a:schemeClr val="accent6"/>
                </a:solidFill>
              </a:rPr>
              <a:t>There are lots of steps around Kensington gardens making it difficult to access and flow around the whole site easily</a:t>
            </a:r>
          </a:p>
          <a:p>
            <a:pPr marL="285750" indent="-285750">
              <a:buFont typeface="Arial" panose="020B0604020202020204" pitchFamily="34" charset="0"/>
              <a:buChar char="•"/>
            </a:pPr>
            <a:r>
              <a:rPr lang="en-GB" sz="1400" dirty="0"/>
              <a:t>Keep the sports facilities free &amp; </a:t>
            </a:r>
            <a:r>
              <a:rPr lang="en-GB" sz="1400" dirty="0">
                <a:solidFill>
                  <a:schemeClr val="accent2">
                    <a:lumMod val="75000"/>
                  </a:schemeClr>
                </a:solidFill>
              </a:rPr>
              <a:t>open for longer hours in the summer.</a:t>
            </a:r>
          </a:p>
          <a:p>
            <a:pPr marL="285750" indent="-285750">
              <a:buFont typeface="Arial" panose="020B0604020202020204" pitchFamily="34" charset="0"/>
              <a:buChar char="•"/>
            </a:pPr>
            <a:r>
              <a:rPr lang="en-GB" sz="1400" dirty="0">
                <a:solidFill>
                  <a:schemeClr val="accent6"/>
                </a:solidFill>
              </a:rPr>
              <a:t>Better wheelchair access from where cars parked at side of </a:t>
            </a:r>
            <a:r>
              <a:rPr lang="en-GB" sz="1400" dirty="0" err="1">
                <a:solidFill>
                  <a:schemeClr val="accent6"/>
                </a:solidFill>
              </a:rPr>
              <a:t>kensington</a:t>
            </a:r>
            <a:r>
              <a:rPr lang="en-GB" sz="1400" dirty="0">
                <a:solidFill>
                  <a:schemeClr val="accent6"/>
                </a:solidFill>
              </a:rPr>
              <a:t> gardens.</a:t>
            </a:r>
            <a:r>
              <a:rPr lang="en-GB" sz="1400" dirty="0">
                <a:solidFill>
                  <a:schemeClr val="accent2">
                    <a:lumMod val="75000"/>
                  </a:schemeClr>
                </a:solidFill>
              </a:rPr>
              <a:t> </a:t>
            </a:r>
            <a:r>
              <a:rPr lang="en-GB" sz="1400" dirty="0"/>
              <a:t>Shelters facing the bowls green</a:t>
            </a:r>
          </a:p>
          <a:p>
            <a:pPr marL="285750" indent="-285750">
              <a:buFont typeface="Arial" panose="020B0604020202020204" pitchFamily="34" charset="0"/>
              <a:buChar char="•"/>
            </a:pPr>
            <a:r>
              <a:rPr lang="en-GB" sz="1400" dirty="0">
                <a:solidFill>
                  <a:schemeClr val="accent6"/>
                </a:solidFill>
              </a:rPr>
              <a:t>Its already accessible, on foot, by wheelchair/mobility buggy and by bus and there is parking on the road outside the park</a:t>
            </a:r>
          </a:p>
        </p:txBody>
      </p:sp>
      <p:sp>
        <p:nvSpPr>
          <p:cNvPr id="6" name="TextBox 5">
            <a:extLst>
              <a:ext uri="{FF2B5EF4-FFF2-40B4-BE49-F238E27FC236}">
                <a16:creationId xmlns:a16="http://schemas.microsoft.com/office/drawing/2014/main" id="{DDCB3E4B-B19C-C65C-784C-659D9B9C2837}"/>
              </a:ext>
            </a:extLst>
          </p:cNvPr>
          <p:cNvSpPr txBox="1"/>
          <p:nvPr/>
        </p:nvSpPr>
        <p:spPr>
          <a:xfrm>
            <a:off x="1068651" y="5539402"/>
            <a:ext cx="10054697" cy="923330"/>
          </a:xfrm>
          <a:prstGeom prst="rect">
            <a:avLst/>
          </a:prstGeom>
          <a:noFill/>
        </p:spPr>
        <p:txBody>
          <a:bodyPr wrap="square" rtlCol="0">
            <a:spAutoFit/>
          </a:bodyPr>
          <a:lstStyle/>
          <a:p>
            <a:r>
              <a:rPr lang="en-GB" b="1" dirty="0"/>
              <a:t>Comment categories:</a:t>
            </a:r>
            <a:endParaRPr lang="en-GB" sz="1050" dirty="0"/>
          </a:p>
          <a:p>
            <a:r>
              <a:rPr lang="en-GB" dirty="0">
                <a:solidFill>
                  <a:srgbClr val="00B050"/>
                </a:solidFill>
              </a:rPr>
              <a:t>Wheelchair Accessibility </a:t>
            </a:r>
            <a:r>
              <a:rPr lang="en-GB" dirty="0"/>
              <a:t> </a:t>
            </a:r>
            <a:r>
              <a:rPr lang="en-GB" dirty="0">
                <a:solidFill>
                  <a:srgbClr val="00B050"/>
                </a:solidFill>
              </a:rPr>
              <a:t>(8 comments) </a:t>
            </a:r>
            <a:r>
              <a:rPr lang="en-GB" dirty="0"/>
              <a:t>| </a:t>
            </a:r>
            <a:r>
              <a:rPr lang="en-GB" dirty="0">
                <a:solidFill>
                  <a:schemeClr val="bg2">
                    <a:lumMod val="50000"/>
                  </a:schemeClr>
                </a:solidFill>
              </a:rPr>
              <a:t>Parking (3 comments)</a:t>
            </a:r>
            <a:r>
              <a:rPr lang="en-GB" dirty="0"/>
              <a:t> | </a:t>
            </a:r>
            <a:r>
              <a:rPr lang="en-GB" dirty="0">
                <a:solidFill>
                  <a:schemeClr val="accent5">
                    <a:lumMod val="60000"/>
                    <a:lumOff val="40000"/>
                  </a:schemeClr>
                </a:solidFill>
              </a:rPr>
              <a:t>Advertising (1 comments)</a:t>
            </a:r>
            <a:r>
              <a:rPr lang="en-GB" dirty="0"/>
              <a:t> | </a:t>
            </a:r>
            <a:r>
              <a:rPr lang="en-GB" dirty="0">
                <a:solidFill>
                  <a:schemeClr val="accent2">
                    <a:lumMod val="75000"/>
                  </a:schemeClr>
                </a:solidFill>
              </a:rPr>
              <a:t>Security/Staffing (3 comments) </a:t>
            </a:r>
            <a:r>
              <a:rPr lang="en-GB" dirty="0"/>
              <a:t>| Other Comments (10 comments)</a:t>
            </a:r>
          </a:p>
        </p:txBody>
      </p:sp>
      <p:sp>
        <p:nvSpPr>
          <p:cNvPr id="3" name="TextBox 2">
            <a:extLst>
              <a:ext uri="{FF2B5EF4-FFF2-40B4-BE49-F238E27FC236}">
                <a16:creationId xmlns:a16="http://schemas.microsoft.com/office/drawing/2014/main" id="{DFCCA04F-917A-65F9-1525-CAA72ABA025F}"/>
              </a:ext>
            </a:extLst>
          </p:cNvPr>
          <p:cNvSpPr txBox="1"/>
          <p:nvPr/>
        </p:nvSpPr>
        <p:spPr>
          <a:xfrm>
            <a:off x="6364499" y="1848865"/>
            <a:ext cx="5194714" cy="3385542"/>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chemeClr val="bg2">
                    <a:lumMod val="50000"/>
                  </a:schemeClr>
                </a:solidFill>
              </a:rPr>
              <a:t>Disabled car parking</a:t>
            </a:r>
          </a:p>
          <a:p>
            <a:pPr marL="285750" indent="-285750">
              <a:buFont typeface="Arial" panose="020B0604020202020204" pitchFamily="34" charset="0"/>
              <a:buChar char="•"/>
            </a:pPr>
            <a:r>
              <a:rPr lang="en-GB" sz="1400" dirty="0">
                <a:solidFill>
                  <a:schemeClr val="bg2">
                    <a:lumMod val="50000"/>
                  </a:schemeClr>
                </a:solidFill>
              </a:rPr>
              <a:t>Some where to park</a:t>
            </a:r>
          </a:p>
          <a:p>
            <a:pPr marL="285750" indent="-285750">
              <a:buFont typeface="Arial" panose="020B0604020202020204" pitchFamily="34" charset="0"/>
              <a:buChar char="•"/>
            </a:pPr>
            <a:r>
              <a:rPr lang="en-GB" sz="1400" dirty="0">
                <a:solidFill>
                  <a:schemeClr val="accent1">
                    <a:lumMod val="60000"/>
                    <a:lumOff val="40000"/>
                  </a:schemeClr>
                </a:solidFill>
              </a:rPr>
              <a:t>Improve tennis courts, add weekly social tennis events</a:t>
            </a:r>
          </a:p>
          <a:p>
            <a:pPr marL="285750" indent="-285750">
              <a:buFont typeface="Arial" panose="020B0604020202020204" pitchFamily="34" charset="0"/>
              <a:buChar char="•"/>
            </a:pPr>
            <a:r>
              <a:rPr lang="en-GB" sz="1400" dirty="0"/>
              <a:t>Better use of the boating lake area</a:t>
            </a:r>
          </a:p>
          <a:p>
            <a:pPr marL="285750" indent="-285750">
              <a:buFont typeface="Arial" panose="020B0604020202020204" pitchFamily="34" charset="0"/>
              <a:buChar char="•"/>
            </a:pPr>
            <a:r>
              <a:rPr lang="en-GB" sz="1400" dirty="0">
                <a:solidFill>
                  <a:schemeClr val="bg2">
                    <a:lumMod val="50000"/>
                  </a:schemeClr>
                </a:solidFill>
              </a:rPr>
              <a:t>More free parking in and around the area</a:t>
            </a:r>
          </a:p>
          <a:p>
            <a:pPr marL="285750" indent="-285750">
              <a:buFont typeface="Arial" panose="020B0604020202020204" pitchFamily="34" charset="0"/>
              <a:buChar char="•"/>
            </a:pPr>
            <a:r>
              <a:rPr lang="en-GB" sz="1400" dirty="0"/>
              <a:t>Improve the boating lake for young visitors. The younger people are not catered for very well at this location.</a:t>
            </a:r>
          </a:p>
          <a:p>
            <a:pPr marL="285750" indent="-285750">
              <a:buFont typeface="Arial" panose="020B0604020202020204" pitchFamily="34" charset="0"/>
              <a:buChar char="•"/>
            </a:pPr>
            <a:r>
              <a:rPr lang="en-GB" sz="1400" dirty="0">
                <a:solidFill>
                  <a:schemeClr val="accent6"/>
                </a:solidFill>
              </a:rPr>
              <a:t>Paths more wheel chair friendly vet uneven and potholed</a:t>
            </a:r>
          </a:p>
          <a:p>
            <a:pPr marL="285750" indent="-285750">
              <a:buFont typeface="Arial" panose="020B0604020202020204" pitchFamily="34" charset="0"/>
              <a:buChar char="•"/>
            </a:pPr>
            <a:r>
              <a:rPr lang="en-GB" sz="1400" dirty="0">
                <a:solidFill>
                  <a:schemeClr val="accent6"/>
                </a:solidFill>
              </a:rPr>
              <a:t>Access around the pond isn't very wheelchair friendly</a:t>
            </a:r>
          </a:p>
          <a:p>
            <a:pPr marL="285750" indent="-285750">
              <a:buFont typeface="Arial" panose="020B0604020202020204" pitchFamily="34" charset="0"/>
              <a:buChar char="•"/>
            </a:pPr>
            <a:r>
              <a:rPr lang="en-GB" sz="1400" dirty="0"/>
              <a:t>better link to promenade, promenade better maintained.</a:t>
            </a:r>
          </a:p>
          <a:p>
            <a:pPr marL="285750" indent="-285750">
              <a:buFont typeface="Arial" panose="020B0604020202020204" pitchFamily="34" charset="0"/>
              <a:buChar char="•"/>
            </a:pPr>
            <a:r>
              <a:rPr lang="en-GB" sz="1400" dirty="0">
                <a:solidFill>
                  <a:schemeClr val="accent5">
                    <a:lumMod val="60000"/>
                    <a:lumOff val="40000"/>
                  </a:schemeClr>
                </a:solidFill>
              </a:rPr>
              <a:t>Better promotion</a:t>
            </a:r>
          </a:p>
          <a:p>
            <a:pPr marL="285750" indent="-285750">
              <a:buFont typeface="Arial" panose="020B0604020202020204" pitchFamily="34" charset="0"/>
              <a:buChar char="•"/>
            </a:pPr>
            <a:r>
              <a:rPr lang="en-GB" sz="1400" dirty="0"/>
              <a:t>A new toilet block</a:t>
            </a:r>
          </a:p>
          <a:p>
            <a:pPr marL="285750" indent="-285750">
              <a:buFont typeface="Arial" panose="020B0604020202020204" pitchFamily="34" charset="0"/>
              <a:buChar char="•"/>
            </a:pPr>
            <a:r>
              <a:rPr lang="en-GB" sz="1400" dirty="0">
                <a:solidFill>
                  <a:schemeClr val="accent2">
                    <a:lumMod val="75000"/>
                  </a:schemeClr>
                </a:solidFill>
              </a:rPr>
              <a:t>Have the site staffed throughout the day all year round.</a:t>
            </a:r>
          </a:p>
          <a:p>
            <a:pPr marL="285750" indent="-285750">
              <a:buFont typeface="Arial" panose="020B0604020202020204" pitchFamily="34" charset="0"/>
              <a:buChar char="•"/>
            </a:pPr>
            <a:r>
              <a:rPr lang="en-GB" sz="1400" dirty="0">
                <a:solidFill>
                  <a:schemeClr val="accent6"/>
                </a:solidFill>
              </a:rPr>
              <a:t>More slopes instead of steps or alongside them</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23468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Kensington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Additional Comments</a:t>
            </a:r>
          </a:p>
        </p:txBody>
      </p:sp>
      <p:sp>
        <p:nvSpPr>
          <p:cNvPr id="7" name="TextBox 6">
            <a:extLst>
              <a:ext uri="{FF2B5EF4-FFF2-40B4-BE49-F238E27FC236}">
                <a16:creationId xmlns:a16="http://schemas.microsoft.com/office/drawing/2014/main" id="{35C86369-ABAF-00B8-FFCC-2B34C5B51A2B}"/>
              </a:ext>
            </a:extLst>
          </p:cNvPr>
          <p:cNvSpPr txBox="1"/>
          <p:nvPr/>
        </p:nvSpPr>
        <p:spPr>
          <a:xfrm>
            <a:off x="760769" y="1035614"/>
            <a:ext cx="11009472" cy="646331"/>
          </a:xfrm>
          <a:prstGeom prst="rect">
            <a:avLst/>
          </a:prstGeom>
          <a:noFill/>
        </p:spPr>
        <p:txBody>
          <a:bodyPr wrap="square" rtlCol="0">
            <a:spAutoFit/>
          </a:bodyPr>
          <a:lstStyle/>
          <a:p>
            <a:r>
              <a:rPr lang="en-GB" dirty="0"/>
              <a:t>People were asked to also submit any additional comments about the park.  Below is a cross-section of the comments</a:t>
            </a:r>
          </a:p>
        </p:txBody>
      </p:sp>
      <p:sp>
        <p:nvSpPr>
          <p:cNvPr id="5" name="Speech Bubble: Rectangle with Corners Rounded 4">
            <a:extLst>
              <a:ext uri="{FF2B5EF4-FFF2-40B4-BE49-F238E27FC236}">
                <a16:creationId xmlns:a16="http://schemas.microsoft.com/office/drawing/2014/main" id="{BE007E29-F61A-104B-23FA-8FAC6B04CCCF}"/>
              </a:ext>
            </a:extLst>
          </p:cNvPr>
          <p:cNvSpPr/>
          <p:nvPr/>
        </p:nvSpPr>
        <p:spPr>
          <a:xfrm>
            <a:off x="407511" y="1783922"/>
            <a:ext cx="1712391" cy="1105151"/>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“It's more younger generations and I feel this park only carers to the elderly, it's not very diverse..”</a:t>
            </a:r>
          </a:p>
        </p:txBody>
      </p:sp>
      <p:sp>
        <p:nvSpPr>
          <p:cNvPr id="10" name="Speech Bubble: Rectangle with Corners Rounded 9">
            <a:extLst>
              <a:ext uri="{FF2B5EF4-FFF2-40B4-BE49-F238E27FC236}">
                <a16:creationId xmlns:a16="http://schemas.microsoft.com/office/drawing/2014/main" id="{569A290D-4B67-0C10-50EF-689695854A14}"/>
              </a:ext>
            </a:extLst>
          </p:cNvPr>
          <p:cNvSpPr/>
          <p:nvPr/>
        </p:nvSpPr>
        <p:spPr>
          <a:xfrm>
            <a:off x="389077" y="3293944"/>
            <a:ext cx="2670606" cy="1105151"/>
          </a:xfrm>
          <a:prstGeom prst="wedgeRoundRectCallout">
            <a:avLst/>
          </a:prstGeom>
          <a:solidFill>
            <a:schemeClr val="tx2">
              <a:lumMod val="90000"/>
              <a:lumOff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toilets are inadequate especially the ladies only one hand basin and 2 toilets absolutely hopeless especially during festival days etc. </a:t>
            </a:r>
            <a:r>
              <a:rPr lang="en-GB" sz="1200" dirty="0" err="1"/>
              <a:t>portaloos</a:t>
            </a:r>
            <a:r>
              <a:rPr lang="en-GB" sz="1200" dirty="0"/>
              <a:t> a possibility?.”</a:t>
            </a:r>
          </a:p>
        </p:txBody>
      </p:sp>
      <p:sp>
        <p:nvSpPr>
          <p:cNvPr id="11" name="Speech Bubble: Rectangle with Corners Rounded 10">
            <a:extLst>
              <a:ext uri="{FF2B5EF4-FFF2-40B4-BE49-F238E27FC236}">
                <a16:creationId xmlns:a16="http://schemas.microsoft.com/office/drawing/2014/main" id="{11548376-3AE3-1E11-2B5F-517DEC66F0B3}"/>
              </a:ext>
            </a:extLst>
          </p:cNvPr>
          <p:cNvSpPr/>
          <p:nvPr/>
        </p:nvSpPr>
        <p:spPr>
          <a:xfrm>
            <a:off x="2635940" y="1667454"/>
            <a:ext cx="1675629" cy="567231"/>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 enjoy the bowls green in the summer.”</a:t>
            </a:r>
          </a:p>
        </p:txBody>
      </p:sp>
      <p:sp>
        <p:nvSpPr>
          <p:cNvPr id="8" name="Speech Bubble: Rectangle with Corners Rounded 7">
            <a:extLst>
              <a:ext uri="{FF2B5EF4-FFF2-40B4-BE49-F238E27FC236}">
                <a16:creationId xmlns:a16="http://schemas.microsoft.com/office/drawing/2014/main" id="{A28339AB-FAC4-B510-287F-B05647D08EFE}"/>
              </a:ext>
            </a:extLst>
          </p:cNvPr>
          <p:cNvSpPr/>
          <p:nvPr/>
        </p:nvSpPr>
        <p:spPr>
          <a:xfrm>
            <a:off x="7558195" y="1656320"/>
            <a:ext cx="1904880" cy="704857"/>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group working the garden maintenance are amazing.”</a:t>
            </a:r>
          </a:p>
        </p:txBody>
      </p:sp>
      <p:sp>
        <p:nvSpPr>
          <p:cNvPr id="13" name="Speech Bubble: Rectangle with Corners Rounded 12">
            <a:extLst>
              <a:ext uri="{FF2B5EF4-FFF2-40B4-BE49-F238E27FC236}">
                <a16:creationId xmlns:a16="http://schemas.microsoft.com/office/drawing/2014/main" id="{866EC759-9420-BB27-F6D0-1434CCE82D35}"/>
              </a:ext>
            </a:extLst>
          </p:cNvPr>
          <p:cNvSpPr/>
          <p:nvPr/>
        </p:nvSpPr>
        <p:spPr>
          <a:xfrm>
            <a:off x="8668091" y="2549025"/>
            <a:ext cx="3008949" cy="1489838"/>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boating lake needs to be open and the kiosk next to it. It’s only ever open during the first light festival. It should be open all summer school holidays. Better signage down the front showing what is available in the gardens, most people who don’t live here don’t know it’s there.”</a:t>
            </a:r>
          </a:p>
        </p:txBody>
      </p:sp>
      <p:sp>
        <p:nvSpPr>
          <p:cNvPr id="14" name="Speech Bubble: Rectangle with Corners Rounded 13">
            <a:extLst>
              <a:ext uri="{FF2B5EF4-FFF2-40B4-BE49-F238E27FC236}">
                <a16:creationId xmlns:a16="http://schemas.microsoft.com/office/drawing/2014/main" id="{94A3FB53-B906-CF32-8900-28BD44FA0A06}"/>
              </a:ext>
            </a:extLst>
          </p:cNvPr>
          <p:cNvSpPr/>
          <p:nvPr/>
        </p:nvSpPr>
        <p:spPr>
          <a:xfrm>
            <a:off x="7902636" y="4407068"/>
            <a:ext cx="3120878" cy="1878569"/>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“We love these gardens and living opposite enjoy seeing them being used, however I do feel the fairy garden did get a little out of hand and looked more of an eyesore as everyone seemed to add to it, spoiling the initial idea in my opinion. I would like to see the park locked at night, recently we hear groups go into the park and play loud music quite late at night.”</a:t>
            </a:r>
          </a:p>
        </p:txBody>
      </p:sp>
      <p:sp>
        <p:nvSpPr>
          <p:cNvPr id="15" name="Speech Bubble: Rectangle with Corners Rounded 14">
            <a:extLst>
              <a:ext uri="{FF2B5EF4-FFF2-40B4-BE49-F238E27FC236}">
                <a16:creationId xmlns:a16="http://schemas.microsoft.com/office/drawing/2014/main" id="{1D6A39C2-DA1D-FD82-97B7-8E0EE4C36277}"/>
              </a:ext>
            </a:extLst>
          </p:cNvPr>
          <p:cNvSpPr/>
          <p:nvPr/>
        </p:nvSpPr>
        <p:spPr>
          <a:xfrm>
            <a:off x="3473755" y="2595381"/>
            <a:ext cx="1353810" cy="1105151"/>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gardens are fantastic and a great asset to Lowestoft”</a:t>
            </a:r>
          </a:p>
        </p:txBody>
      </p:sp>
      <p:sp>
        <p:nvSpPr>
          <p:cNvPr id="17" name="Speech Bubble: Rectangle with Corners Rounded 16">
            <a:extLst>
              <a:ext uri="{FF2B5EF4-FFF2-40B4-BE49-F238E27FC236}">
                <a16:creationId xmlns:a16="http://schemas.microsoft.com/office/drawing/2014/main" id="{C83FAE2F-4C18-12E2-1F8E-F51D99F46C65}"/>
              </a:ext>
            </a:extLst>
          </p:cNvPr>
          <p:cNvSpPr/>
          <p:nvPr/>
        </p:nvSpPr>
        <p:spPr>
          <a:xfrm>
            <a:off x="3473755" y="4102600"/>
            <a:ext cx="1904880" cy="452701"/>
          </a:xfrm>
          <a:prstGeom prst="wedgeRoundRectCallout">
            <a:avLst>
              <a:gd name="adj1" fmla="val -20833"/>
              <a:gd name="adj2" fmla="val 84327"/>
              <a:gd name="adj3" fmla="val 16667"/>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“Love the volunteers and staff great job!”</a:t>
            </a:r>
          </a:p>
        </p:txBody>
      </p:sp>
      <p:sp>
        <p:nvSpPr>
          <p:cNvPr id="18" name="Speech Bubble: Rectangle with Corners Rounded 17">
            <a:extLst>
              <a:ext uri="{FF2B5EF4-FFF2-40B4-BE49-F238E27FC236}">
                <a16:creationId xmlns:a16="http://schemas.microsoft.com/office/drawing/2014/main" id="{C7A04EFE-2122-BDE3-CD96-680671E233CD}"/>
              </a:ext>
            </a:extLst>
          </p:cNvPr>
          <p:cNvSpPr/>
          <p:nvPr/>
        </p:nvSpPr>
        <p:spPr>
          <a:xfrm>
            <a:off x="5469710" y="1609740"/>
            <a:ext cx="1669645" cy="1878569"/>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“Stop all dog fouling &amp; unleaded dogs including prosecutions for dog fouling with fines. The gardens need to bee a clean &amp; safe area for children please.”</a:t>
            </a:r>
          </a:p>
        </p:txBody>
      </p:sp>
      <p:sp>
        <p:nvSpPr>
          <p:cNvPr id="19" name="Speech Bubble: Rectangle with Corners Rounded 18">
            <a:extLst>
              <a:ext uri="{FF2B5EF4-FFF2-40B4-BE49-F238E27FC236}">
                <a16:creationId xmlns:a16="http://schemas.microsoft.com/office/drawing/2014/main" id="{501C7E66-AFF6-0318-B95C-4531266C1E58}"/>
              </a:ext>
            </a:extLst>
          </p:cNvPr>
          <p:cNvSpPr/>
          <p:nvPr/>
        </p:nvSpPr>
        <p:spPr>
          <a:xfrm>
            <a:off x="1225056" y="4795800"/>
            <a:ext cx="2146647" cy="1489837"/>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 enjoy playing bowls during the season but sometimes the greens need a bit more attention. Unfortunately children do ride bikes on the greens. A few more benches would be welcomed.”</a:t>
            </a:r>
          </a:p>
        </p:txBody>
      </p:sp>
      <p:sp>
        <p:nvSpPr>
          <p:cNvPr id="26" name="Speech Bubble: Rectangle with Corners Rounded 25">
            <a:extLst>
              <a:ext uri="{FF2B5EF4-FFF2-40B4-BE49-F238E27FC236}">
                <a16:creationId xmlns:a16="http://schemas.microsoft.com/office/drawing/2014/main" id="{3CBA26A4-48B9-8593-2D44-123DAC75A18A}"/>
              </a:ext>
            </a:extLst>
          </p:cNvPr>
          <p:cNvSpPr/>
          <p:nvPr/>
        </p:nvSpPr>
        <p:spPr>
          <a:xfrm>
            <a:off x="4999285" y="4892817"/>
            <a:ext cx="2358105" cy="1392820"/>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little tiled roof shop next to the boating lake never hardly gets used -restore the roof and turn it into a clubhouse for the model boat users and possibly enlarge it for a tennis club”</a:t>
            </a:r>
          </a:p>
        </p:txBody>
      </p:sp>
    </p:spTree>
    <p:extLst>
      <p:ext uri="{BB962C8B-B14F-4D97-AF65-F5344CB8AC3E}">
        <p14:creationId xmlns:p14="http://schemas.microsoft.com/office/powerpoint/2010/main" val="408332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Kensington Gardens</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91708"/>
            <a:ext cx="10515600" cy="4351338"/>
          </a:xfrm>
        </p:spPr>
        <p:txBody>
          <a:bodyPr>
            <a:normAutofit/>
          </a:bodyPr>
          <a:lstStyle/>
          <a:p>
            <a:r>
              <a:rPr lang="en-GB" sz="2400" b="1" dirty="0"/>
              <a:t>130 people </a:t>
            </a:r>
            <a:r>
              <a:rPr lang="en-GB" sz="2400" dirty="0"/>
              <a:t>responded about Fen Park (out of 192)</a:t>
            </a:r>
          </a:p>
          <a:p>
            <a:endParaRPr lang="en-GB" sz="700" dirty="0"/>
          </a:p>
          <a:p>
            <a:r>
              <a:rPr lang="en-GB" sz="2400" dirty="0"/>
              <a:t>Of those, </a:t>
            </a:r>
            <a:r>
              <a:rPr lang="en-GB" sz="2400" b="1" dirty="0"/>
              <a:t>5 said they never visited </a:t>
            </a:r>
            <a:r>
              <a:rPr lang="en-GB" sz="2400" dirty="0"/>
              <a:t>with 2 stating they weren’t aware of the park, 1 living too far away and 1 saying their were no facilities for them.  One person left a comment: “No signs out side of park not even any signs of the park too”.</a:t>
            </a:r>
          </a:p>
          <a:p>
            <a:r>
              <a:rPr lang="en-GB" sz="2400" dirty="0"/>
              <a:t>Of these people who have never visited, </a:t>
            </a:r>
            <a:r>
              <a:rPr lang="en-GB" sz="2400" b="1" dirty="0"/>
              <a:t>3 wanted better or more varied facilities </a:t>
            </a:r>
            <a:r>
              <a:rPr lang="en-GB" sz="2400" dirty="0"/>
              <a:t>whilst </a:t>
            </a:r>
            <a:r>
              <a:rPr lang="en-GB" sz="2400" b="1" dirty="0"/>
              <a:t>1 wanted better accessibility.</a:t>
            </a:r>
            <a:endParaRPr lang="en-GB" sz="2400" dirty="0"/>
          </a:p>
          <a:p>
            <a:r>
              <a:rPr lang="en-GB" sz="2400" dirty="0"/>
              <a:t>Additional comments from this group included:</a:t>
            </a:r>
          </a:p>
          <a:p>
            <a:pPr lvl="1"/>
            <a:r>
              <a:rPr lang="en-GB" sz="1800" i="1" dirty="0"/>
              <a:t>“</a:t>
            </a:r>
            <a:r>
              <a:rPr lang="en-GB" sz="2000" i="1" dirty="0"/>
              <a:t>If it wasn’t for the volunteers gardeners it would be a mess plus no signs/boards stating name of park”</a:t>
            </a:r>
            <a:endParaRPr lang="en-GB" sz="1800" i="1" dirty="0"/>
          </a:p>
        </p:txBody>
      </p:sp>
    </p:spTree>
    <p:extLst>
      <p:ext uri="{BB962C8B-B14F-4D97-AF65-F5344CB8AC3E}">
        <p14:creationId xmlns:p14="http://schemas.microsoft.com/office/powerpoint/2010/main" val="148142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Kensington Gardens</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27913"/>
            <a:ext cx="10515600" cy="4351338"/>
          </a:xfrm>
        </p:spPr>
        <p:txBody>
          <a:bodyPr>
            <a:normAutofit fontScale="92500" lnSpcReduction="20000"/>
          </a:bodyPr>
          <a:lstStyle/>
          <a:p>
            <a:r>
              <a:rPr lang="en-GB" sz="2000" dirty="0"/>
              <a:t>Of the 125 who do visit the park, most </a:t>
            </a:r>
            <a:r>
              <a:rPr lang="en-GB" sz="2000" b="1" dirty="0"/>
              <a:t>(48) visit on a weekly basis, </a:t>
            </a:r>
            <a:r>
              <a:rPr lang="en-GB" sz="2000" dirty="0"/>
              <a:t>closely follow by </a:t>
            </a:r>
            <a:r>
              <a:rPr lang="en-GB" sz="2000" b="1" dirty="0"/>
              <a:t>47 visiting monthly.</a:t>
            </a:r>
          </a:p>
          <a:p>
            <a:r>
              <a:rPr lang="en-GB" sz="2000" dirty="0"/>
              <a:t>The five people who selected ‘other’ commented “weekly and daily during the bowls season”, “weekly in spring/summer”, “3-4 times per week”, “regularly in the summer, weekly-</a:t>
            </a:r>
            <a:r>
              <a:rPr lang="en-GB" sz="2000" dirty="0" err="1"/>
              <a:t>fonightly</a:t>
            </a:r>
            <a:r>
              <a:rPr lang="en-GB" sz="2000" dirty="0"/>
              <a:t>. Not often in winter” and “between late April and early Sept. Bowls Season”.</a:t>
            </a:r>
          </a:p>
          <a:p>
            <a:pPr marL="0" indent="0">
              <a:buNone/>
            </a:pPr>
            <a:endParaRPr lang="en-GB" sz="2000" dirty="0"/>
          </a:p>
          <a:p>
            <a:pPr marL="0" indent="0">
              <a:buNone/>
            </a:pPr>
            <a:r>
              <a:rPr lang="en-GB" sz="2000" b="1" dirty="0"/>
              <a:t>Age categories of visitors</a:t>
            </a:r>
            <a:r>
              <a:rPr lang="en-GB" sz="2000" dirty="0"/>
              <a:t>:</a:t>
            </a:r>
          </a:p>
          <a:p>
            <a:pPr lvl="1"/>
            <a:endParaRPr lang="en-GB" sz="2000" dirty="0"/>
          </a:p>
          <a:p>
            <a:pPr marL="457200" lvl="1" indent="0">
              <a:buNone/>
            </a:pPr>
            <a:r>
              <a:rPr lang="en-GB" sz="2000" dirty="0"/>
              <a:t>Under 18 | </a:t>
            </a:r>
            <a:r>
              <a:rPr lang="en-GB" sz="2000" b="1" dirty="0"/>
              <a:t>1</a:t>
            </a:r>
            <a:endParaRPr lang="en-GB" sz="2000" dirty="0"/>
          </a:p>
          <a:p>
            <a:pPr marL="457200" lvl="1" indent="0">
              <a:buNone/>
            </a:pPr>
            <a:r>
              <a:rPr lang="en-GB" sz="2000" dirty="0"/>
              <a:t>18-24 | </a:t>
            </a:r>
            <a:r>
              <a:rPr lang="en-GB" sz="2000" b="1" dirty="0"/>
              <a:t>1</a:t>
            </a:r>
          </a:p>
          <a:p>
            <a:pPr marL="457200" lvl="1" indent="0">
              <a:buNone/>
            </a:pPr>
            <a:r>
              <a:rPr lang="en-GB" sz="2000" dirty="0"/>
              <a:t>25-34 | </a:t>
            </a:r>
            <a:r>
              <a:rPr lang="en-GB" sz="2000" b="1" dirty="0"/>
              <a:t>15</a:t>
            </a:r>
          </a:p>
          <a:p>
            <a:pPr marL="457200" lvl="1" indent="0">
              <a:buNone/>
            </a:pPr>
            <a:r>
              <a:rPr lang="en-GB" sz="2000" dirty="0"/>
              <a:t>35-44 | </a:t>
            </a:r>
            <a:r>
              <a:rPr lang="en-GB" sz="2000" b="1" dirty="0"/>
              <a:t>25</a:t>
            </a:r>
          </a:p>
          <a:p>
            <a:pPr marL="457200" lvl="1" indent="0">
              <a:buNone/>
            </a:pPr>
            <a:r>
              <a:rPr lang="en-GB" sz="2000" dirty="0"/>
              <a:t>45-54 | </a:t>
            </a:r>
            <a:r>
              <a:rPr lang="en-GB" sz="2000" b="1" dirty="0"/>
              <a:t>23</a:t>
            </a:r>
          </a:p>
          <a:p>
            <a:pPr marL="457200" lvl="1" indent="0">
              <a:buNone/>
            </a:pPr>
            <a:r>
              <a:rPr lang="en-GB" sz="2000" dirty="0"/>
              <a:t>55-64 | </a:t>
            </a:r>
            <a:r>
              <a:rPr lang="en-GB" sz="2000" b="1" dirty="0"/>
              <a:t>33</a:t>
            </a:r>
          </a:p>
          <a:p>
            <a:pPr marL="457200" lvl="1" indent="0">
              <a:buNone/>
            </a:pPr>
            <a:r>
              <a:rPr lang="en-GB" sz="2000" dirty="0"/>
              <a:t>65 and over | </a:t>
            </a:r>
            <a:r>
              <a:rPr lang="en-GB" sz="2000" b="1" dirty="0"/>
              <a:t>29</a:t>
            </a:r>
          </a:p>
        </p:txBody>
      </p:sp>
      <p:sp>
        <p:nvSpPr>
          <p:cNvPr id="9" name="TextBox 8">
            <a:extLst>
              <a:ext uri="{FF2B5EF4-FFF2-40B4-BE49-F238E27FC236}">
                <a16:creationId xmlns:a16="http://schemas.microsoft.com/office/drawing/2014/main" id="{B3B8FAC3-CDFB-007E-D1B1-9D03BF170693}"/>
              </a:ext>
            </a:extLst>
          </p:cNvPr>
          <p:cNvSpPr txBox="1"/>
          <p:nvPr/>
        </p:nvSpPr>
        <p:spPr>
          <a:xfrm>
            <a:off x="6751673" y="3089958"/>
            <a:ext cx="4627730"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often do you visit Kensington Gardens?</a:t>
            </a:r>
          </a:p>
        </p:txBody>
      </p:sp>
      <p:pic>
        <p:nvPicPr>
          <p:cNvPr id="7" name="Picture 6">
            <a:extLst>
              <a:ext uri="{FF2B5EF4-FFF2-40B4-BE49-F238E27FC236}">
                <a16:creationId xmlns:a16="http://schemas.microsoft.com/office/drawing/2014/main" id="{D90D2E8D-DFB0-C9AA-4544-B94CB57CC29F}"/>
              </a:ext>
            </a:extLst>
          </p:cNvPr>
          <p:cNvPicPr>
            <a:picLocks noChangeAspect="1"/>
          </p:cNvPicPr>
          <p:nvPr/>
        </p:nvPicPr>
        <p:blipFill rotWithShape="1">
          <a:blip r:embed="rId2"/>
          <a:srcRect l="27907" r="63048"/>
          <a:stretch/>
        </p:blipFill>
        <p:spPr>
          <a:xfrm>
            <a:off x="6390166" y="3703582"/>
            <a:ext cx="723014" cy="2854842"/>
          </a:xfrm>
          <a:prstGeom prst="rect">
            <a:avLst/>
          </a:prstGeom>
        </p:spPr>
      </p:pic>
      <p:pic>
        <p:nvPicPr>
          <p:cNvPr id="8" name="Picture 7">
            <a:extLst>
              <a:ext uri="{FF2B5EF4-FFF2-40B4-BE49-F238E27FC236}">
                <a16:creationId xmlns:a16="http://schemas.microsoft.com/office/drawing/2014/main" id="{980A26E0-4EE7-9DAE-6C03-E51DC00B50A2}"/>
              </a:ext>
            </a:extLst>
          </p:cNvPr>
          <p:cNvPicPr>
            <a:picLocks noChangeAspect="1"/>
          </p:cNvPicPr>
          <p:nvPr/>
        </p:nvPicPr>
        <p:blipFill rotWithShape="1">
          <a:blip r:embed="rId2"/>
          <a:srcRect l="46230"/>
          <a:stretch/>
        </p:blipFill>
        <p:spPr>
          <a:xfrm>
            <a:off x="7442791" y="3638033"/>
            <a:ext cx="4298119" cy="2854842"/>
          </a:xfrm>
          <a:prstGeom prst="rect">
            <a:avLst/>
          </a:prstGeom>
        </p:spPr>
      </p:pic>
      <p:pic>
        <p:nvPicPr>
          <p:cNvPr id="10" name="Picture 9">
            <a:extLst>
              <a:ext uri="{FF2B5EF4-FFF2-40B4-BE49-F238E27FC236}">
                <a16:creationId xmlns:a16="http://schemas.microsoft.com/office/drawing/2014/main" id="{998B6F19-B411-E541-CE72-A5AAF72E163B}"/>
              </a:ext>
            </a:extLst>
          </p:cNvPr>
          <p:cNvPicPr>
            <a:picLocks noChangeAspect="1"/>
          </p:cNvPicPr>
          <p:nvPr/>
        </p:nvPicPr>
        <p:blipFill rotWithShape="1">
          <a:blip r:embed="rId2"/>
          <a:srcRect r="85040"/>
          <a:stretch/>
        </p:blipFill>
        <p:spPr>
          <a:xfrm>
            <a:off x="5142613" y="3703582"/>
            <a:ext cx="1195866" cy="2854842"/>
          </a:xfrm>
          <a:prstGeom prst="rect">
            <a:avLst/>
          </a:prstGeom>
        </p:spPr>
      </p:pic>
    </p:spTree>
    <p:extLst>
      <p:ext uri="{BB962C8B-B14F-4D97-AF65-F5344CB8AC3E}">
        <p14:creationId xmlns:p14="http://schemas.microsoft.com/office/powerpoint/2010/main" val="117996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Kensington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193575"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do you usually travel to Kensington Gardens?</a:t>
            </a:r>
          </a:p>
        </p:txBody>
      </p:sp>
      <p:sp>
        <p:nvSpPr>
          <p:cNvPr id="6" name="TextBox 5">
            <a:extLst>
              <a:ext uri="{FF2B5EF4-FFF2-40B4-BE49-F238E27FC236}">
                <a16:creationId xmlns:a16="http://schemas.microsoft.com/office/drawing/2014/main" id="{8FAE3750-9664-A683-09DE-579534E4E22D}"/>
              </a:ext>
            </a:extLst>
          </p:cNvPr>
          <p:cNvSpPr txBox="1"/>
          <p:nvPr/>
        </p:nvSpPr>
        <p:spPr>
          <a:xfrm>
            <a:off x="6901158" y="3658216"/>
            <a:ext cx="4452642"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do you use Kensington Gardens for?</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27250" y="4211648"/>
            <a:ext cx="5007049" cy="2031325"/>
          </a:xfrm>
          <a:prstGeom prst="rect">
            <a:avLst/>
          </a:prstGeom>
          <a:noFill/>
        </p:spPr>
        <p:txBody>
          <a:bodyPr wrap="square" rtlCol="0">
            <a:spAutoFit/>
          </a:bodyPr>
          <a:lstStyle/>
          <a:p>
            <a:r>
              <a:rPr lang="en-GB" dirty="0"/>
              <a:t>People were allowed to select multiple answers for this question.  </a:t>
            </a:r>
            <a:r>
              <a:rPr lang="en-GB" b="1" dirty="0"/>
              <a:t>Personal Leisure </a:t>
            </a:r>
            <a:r>
              <a:rPr lang="en-GB" dirty="0"/>
              <a:t>was the most popular answer, followed by </a:t>
            </a:r>
            <a:r>
              <a:rPr lang="en-GB" b="1" dirty="0"/>
              <a:t>Exercise</a:t>
            </a:r>
            <a:r>
              <a:rPr lang="en-GB" dirty="0"/>
              <a:t>.</a:t>
            </a:r>
          </a:p>
          <a:p>
            <a:endParaRPr lang="en-GB" dirty="0"/>
          </a:p>
          <a:p>
            <a:r>
              <a:rPr lang="en-GB" dirty="0"/>
              <a:t>The 23 responses for ‘other’ can be categorised as </a:t>
            </a:r>
            <a:r>
              <a:rPr lang="en-GB" b="1" dirty="0"/>
              <a:t>being a garden volunteer, use of café </a:t>
            </a:r>
            <a:r>
              <a:rPr lang="en-GB" dirty="0"/>
              <a:t>and </a:t>
            </a:r>
            <a:r>
              <a:rPr lang="en-GB" b="1" dirty="0"/>
              <a:t>enjoying the wildlife. </a:t>
            </a:r>
          </a:p>
        </p:txBody>
      </p:sp>
      <p:sp>
        <p:nvSpPr>
          <p:cNvPr id="17" name="TextBox 16">
            <a:extLst>
              <a:ext uri="{FF2B5EF4-FFF2-40B4-BE49-F238E27FC236}">
                <a16:creationId xmlns:a16="http://schemas.microsoft.com/office/drawing/2014/main" id="{B361A49E-1284-EC64-C6C9-129D22497940}"/>
              </a:ext>
            </a:extLst>
          </p:cNvPr>
          <p:cNvSpPr txBox="1"/>
          <p:nvPr/>
        </p:nvSpPr>
        <p:spPr>
          <a:xfrm>
            <a:off x="6209527" y="2116406"/>
            <a:ext cx="5007049" cy="923330"/>
          </a:xfrm>
          <a:prstGeom prst="rect">
            <a:avLst/>
          </a:prstGeom>
          <a:noFill/>
        </p:spPr>
        <p:txBody>
          <a:bodyPr wrap="square" rtlCol="0">
            <a:spAutoFit/>
          </a:bodyPr>
          <a:lstStyle/>
          <a:p>
            <a:r>
              <a:rPr lang="en-GB" dirty="0"/>
              <a:t>A higher number of visitors </a:t>
            </a:r>
            <a:r>
              <a:rPr lang="en-GB" b="1" dirty="0"/>
              <a:t>walk </a:t>
            </a:r>
            <a:r>
              <a:rPr lang="en-GB" dirty="0"/>
              <a:t>to Kensington Gardens, closely followed by </a:t>
            </a:r>
            <a:r>
              <a:rPr lang="en-GB" b="1" dirty="0"/>
              <a:t>car</a:t>
            </a:r>
            <a:r>
              <a:rPr lang="en-GB" dirty="0"/>
              <a:t>. </a:t>
            </a:r>
          </a:p>
          <a:p>
            <a:r>
              <a:rPr lang="en-GB" dirty="0"/>
              <a:t>The ‘other’ comments were “all three” and “bus”.</a:t>
            </a:r>
          </a:p>
        </p:txBody>
      </p:sp>
      <p:pic>
        <p:nvPicPr>
          <p:cNvPr id="5" name="Picture 4">
            <a:extLst>
              <a:ext uri="{FF2B5EF4-FFF2-40B4-BE49-F238E27FC236}">
                <a16:creationId xmlns:a16="http://schemas.microsoft.com/office/drawing/2014/main" id="{774A02A1-0A29-D11F-6164-C88C150E95DA}"/>
              </a:ext>
            </a:extLst>
          </p:cNvPr>
          <p:cNvPicPr>
            <a:picLocks noChangeAspect="1"/>
          </p:cNvPicPr>
          <p:nvPr/>
        </p:nvPicPr>
        <p:blipFill rotWithShape="1">
          <a:blip r:embed="rId2"/>
          <a:srcRect r="85618"/>
          <a:stretch/>
        </p:blipFill>
        <p:spPr>
          <a:xfrm>
            <a:off x="857693" y="2003681"/>
            <a:ext cx="1053489" cy="2031325"/>
          </a:xfrm>
          <a:prstGeom prst="rect">
            <a:avLst/>
          </a:prstGeom>
        </p:spPr>
      </p:pic>
      <p:pic>
        <p:nvPicPr>
          <p:cNvPr id="7" name="Picture 6">
            <a:extLst>
              <a:ext uri="{FF2B5EF4-FFF2-40B4-BE49-F238E27FC236}">
                <a16:creationId xmlns:a16="http://schemas.microsoft.com/office/drawing/2014/main" id="{7B4CF08B-C09B-93B5-B816-FEEB86951D2F}"/>
              </a:ext>
            </a:extLst>
          </p:cNvPr>
          <p:cNvPicPr>
            <a:picLocks noChangeAspect="1"/>
          </p:cNvPicPr>
          <p:nvPr/>
        </p:nvPicPr>
        <p:blipFill rotWithShape="1">
          <a:blip r:embed="rId2"/>
          <a:srcRect l="71889"/>
          <a:stretch/>
        </p:blipFill>
        <p:spPr>
          <a:xfrm>
            <a:off x="3030775" y="1996223"/>
            <a:ext cx="2059159" cy="2031325"/>
          </a:xfrm>
          <a:prstGeom prst="rect">
            <a:avLst/>
          </a:prstGeom>
        </p:spPr>
      </p:pic>
      <p:pic>
        <p:nvPicPr>
          <p:cNvPr id="11" name="Picture 10">
            <a:extLst>
              <a:ext uri="{FF2B5EF4-FFF2-40B4-BE49-F238E27FC236}">
                <a16:creationId xmlns:a16="http://schemas.microsoft.com/office/drawing/2014/main" id="{B1ED7EF8-B86D-77F2-FA15-317FDA5EE802}"/>
              </a:ext>
            </a:extLst>
          </p:cNvPr>
          <p:cNvPicPr>
            <a:picLocks noChangeAspect="1"/>
          </p:cNvPicPr>
          <p:nvPr/>
        </p:nvPicPr>
        <p:blipFill rotWithShape="1">
          <a:blip r:embed="rId2"/>
          <a:srcRect l="32300" r="53318"/>
          <a:stretch/>
        </p:blipFill>
        <p:spPr>
          <a:xfrm>
            <a:off x="1893070" y="2003681"/>
            <a:ext cx="1053489" cy="2031325"/>
          </a:xfrm>
          <a:prstGeom prst="rect">
            <a:avLst/>
          </a:prstGeom>
        </p:spPr>
      </p:pic>
      <p:pic>
        <p:nvPicPr>
          <p:cNvPr id="15" name="Picture 14">
            <a:extLst>
              <a:ext uri="{FF2B5EF4-FFF2-40B4-BE49-F238E27FC236}">
                <a16:creationId xmlns:a16="http://schemas.microsoft.com/office/drawing/2014/main" id="{266AE860-23AA-13E0-B994-F5C72D339DD1}"/>
              </a:ext>
            </a:extLst>
          </p:cNvPr>
          <p:cNvPicPr>
            <a:picLocks noChangeAspect="1"/>
          </p:cNvPicPr>
          <p:nvPr/>
        </p:nvPicPr>
        <p:blipFill rotWithShape="1">
          <a:blip r:embed="rId3"/>
          <a:srcRect r="56331"/>
          <a:stretch/>
        </p:blipFill>
        <p:spPr>
          <a:xfrm>
            <a:off x="6209527" y="4211648"/>
            <a:ext cx="3402804" cy="2362483"/>
          </a:xfrm>
          <a:prstGeom prst="rect">
            <a:avLst/>
          </a:prstGeom>
        </p:spPr>
      </p:pic>
      <p:pic>
        <p:nvPicPr>
          <p:cNvPr id="18" name="Picture 17">
            <a:extLst>
              <a:ext uri="{FF2B5EF4-FFF2-40B4-BE49-F238E27FC236}">
                <a16:creationId xmlns:a16="http://schemas.microsoft.com/office/drawing/2014/main" id="{3C064457-0888-0430-8150-4B33DADFF769}"/>
              </a:ext>
            </a:extLst>
          </p:cNvPr>
          <p:cNvPicPr>
            <a:picLocks noChangeAspect="1"/>
          </p:cNvPicPr>
          <p:nvPr/>
        </p:nvPicPr>
        <p:blipFill rotWithShape="1">
          <a:blip r:embed="rId3"/>
          <a:srcRect l="71459"/>
          <a:stretch/>
        </p:blipFill>
        <p:spPr>
          <a:xfrm>
            <a:off x="9686260" y="4211648"/>
            <a:ext cx="2223977" cy="2362483"/>
          </a:xfrm>
          <a:prstGeom prst="rect">
            <a:avLst/>
          </a:prstGeom>
        </p:spPr>
      </p:pic>
    </p:spTree>
    <p:extLst>
      <p:ext uri="{BB962C8B-B14F-4D97-AF65-F5344CB8AC3E}">
        <p14:creationId xmlns:p14="http://schemas.microsoft.com/office/powerpoint/2010/main" val="125404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Kensington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007049" cy="646331"/>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is your favourite part about Kensington Gardens?</a:t>
            </a:r>
          </a:p>
        </p:txBody>
      </p:sp>
      <p:sp>
        <p:nvSpPr>
          <p:cNvPr id="17" name="TextBox 16">
            <a:extLst>
              <a:ext uri="{FF2B5EF4-FFF2-40B4-BE49-F238E27FC236}">
                <a16:creationId xmlns:a16="http://schemas.microsoft.com/office/drawing/2014/main" id="{B361A49E-1284-EC64-C6C9-129D22497940}"/>
              </a:ext>
            </a:extLst>
          </p:cNvPr>
          <p:cNvSpPr txBox="1"/>
          <p:nvPr/>
        </p:nvSpPr>
        <p:spPr>
          <a:xfrm>
            <a:off x="576235" y="2606844"/>
            <a:ext cx="4626935" cy="3477875"/>
          </a:xfrm>
          <a:prstGeom prst="rect">
            <a:avLst/>
          </a:prstGeom>
          <a:noFill/>
        </p:spPr>
        <p:txBody>
          <a:bodyPr wrap="square" rtlCol="0">
            <a:spAutoFit/>
          </a:bodyPr>
          <a:lstStyle/>
          <a:p>
            <a:r>
              <a:rPr lang="en-GB" sz="2000" dirty="0"/>
              <a:t>People were welcome to submit multiple answers to this question.</a:t>
            </a:r>
          </a:p>
          <a:p>
            <a:endParaRPr lang="en-GB" sz="2000" dirty="0"/>
          </a:p>
          <a:p>
            <a:r>
              <a:rPr lang="en-GB" sz="2000" b="1" dirty="0"/>
              <a:t>Location </a:t>
            </a:r>
            <a:r>
              <a:rPr lang="en-GB" sz="2000" dirty="0"/>
              <a:t>came out as the top response with </a:t>
            </a:r>
            <a:r>
              <a:rPr lang="en-GB" sz="2000" b="1" dirty="0"/>
              <a:t>42% </a:t>
            </a:r>
            <a:r>
              <a:rPr lang="en-GB" sz="2000" dirty="0"/>
              <a:t>followed by</a:t>
            </a:r>
            <a:r>
              <a:rPr lang="en-GB" sz="2000" b="1" dirty="0"/>
              <a:t> Wildlife and Biodiversity</a:t>
            </a:r>
            <a:r>
              <a:rPr lang="en-GB" sz="2000" dirty="0"/>
              <a:t> with </a:t>
            </a:r>
            <a:r>
              <a:rPr lang="en-GB" sz="2000" b="1" dirty="0"/>
              <a:t>27%.</a:t>
            </a:r>
          </a:p>
          <a:p>
            <a:endParaRPr lang="en-GB" sz="2000" b="1" dirty="0"/>
          </a:p>
          <a:p>
            <a:r>
              <a:rPr lang="en-GB" sz="2000" dirty="0"/>
              <a:t>The response for ‘other’ included </a:t>
            </a:r>
            <a:r>
              <a:rPr lang="en-GB" sz="2000" b="1" dirty="0"/>
              <a:t>“café, boating lake and the staff”, “the pond”, “free bowls for all”, “the water garden” </a:t>
            </a:r>
            <a:r>
              <a:rPr lang="en-GB" sz="2000" dirty="0"/>
              <a:t>and</a:t>
            </a:r>
            <a:r>
              <a:rPr lang="en-GB" sz="2000" b="1" dirty="0"/>
              <a:t> “the gardens”.</a:t>
            </a:r>
          </a:p>
        </p:txBody>
      </p:sp>
      <p:pic>
        <p:nvPicPr>
          <p:cNvPr id="7" name="Picture 6">
            <a:extLst>
              <a:ext uri="{FF2B5EF4-FFF2-40B4-BE49-F238E27FC236}">
                <a16:creationId xmlns:a16="http://schemas.microsoft.com/office/drawing/2014/main" id="{C60B2A1C-4632-15E0-9026-9398C1D05A1F}"/>
              </a:ext>
            </a:extLst>
          </p:cNvPr>
          <p:cNvPicPr>
            <a:picLocks noChangeAspect="1"/>
          </p:cNvPicPr>
          <p:nvPr/>
        </p:nvPicPr>
        <p:blipFill rotWithShape="1">
          <a:blip r:embed="rId2"/>
          <a:srcRect r="58767"/>
          <a:stretch/>
        </p:blipFill>
        <p:spPr>
          <a:xfrm>
            <a:off x="5724723" y="2272157"/>
            <a:ext cx="3517838" cy="2543780"/>
          </a:xfrm>
          <a:prstGeom prst="rect">
            <a:avLst/>
          </a:prstGeom>
        </p:spPr>
      </p:pic>
      <p:pic>
        <p:nvPicPr>
          <p:cNvPr id="8" name="Picture 7">
            <a:extLst>
              <a:ext uri="{FF2B5EF4-FFF2-40B4-BE49-F238E27FC236}">
                <a16:creationId xmlns:a16="http://schemas.microsoft.com/office/drawing/2014/main" id="{CC7EC423-AA22-8D00-73A2-8385B7B5FCF3}"/>
              </a:ext>
            </a:extLst>
          </p:cNvPr>
          <p:cNvPicPr>
            <a:picLocks noChangeAspect="1"/>
          </p:cNvPicPr>
          <p:nvPr/>
        </p:nvPicPr>
        <p:blipFill rotWithShape="1">
          <a:blip r:embed="rId2"/>
          <a:srcRect l="70606"/>
          <a:stretch/>
        </p:blipFill>
        <p:spPr>
          <a:xfrm>
            <a:off x="9526773" y="2326275"/>
            <a:ext cx="2507785" cy="2543780"/>
          </a:xfrm>
          <a:prstGeom prst="rect">
            <a:avLst/>
          </a:prstGeom>
        </p:spPr>
      </p:pic>
    </p:spTree>
    <p:extLst>
      <p:ext uri="{BB962C8B-B14F-4D97-AF65-F5344CB8AC3E}">
        <p14:creationId xmlns:p14="http://schemas.microsoft.com/office/powerpoint/2010/main" val="242018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Kensington Gardens</a:t>
            </a:r>
          </a:p>
        </p:txBody>
      </p:sp>
      <p:sp>
        <p:nvSpPr>
          <p:cNvPr id="6" name="TextBox 5">
            <a:extLst>
              <a:ext uri="{FF2B5EF4-FFF2-40B4-BE49-F238E27FC236}">
                <a16:creationId xmlns:a16="http://schemas.microsoft.com/office/drawing/2014/main" id="{8FAE3750-9664-A683-09DE-579534E4E22D}"/>
              </a:ext>
            </a:extLst>
          </p:cNvPr>
          <p:cNvSpPr txBox="1"/>
          <p:nvPr/>
        </p:nvSpPr>
        <p:spPr>
          <a:xfrm>
            <a:off x="564154" y="1441917"/>
            <a:ext cx="4613902" cy="646331"/>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could be improved at Kensington Gardens?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64154" y="2104699"/>
            <a:ext cx="4348088" cy="1477328"/>
          </a:xfrm>
          <a:prstGeom prst="rect">
            <a:avLst/>
          </a:prstGeom>
          <a:noFill/>
        </p:spPr>
        <p:txBody>
          <a:bodyPr wrap="square" rtlCol="0">
            <a:spAutoFit/>
          </a:bodyPr>
          <a:lstStyle/>
          <a:p>
            <a:r>
              <a:rPr lang="en-GB" b="1" dirty="0"/>
              <a:t>General facilities </a:t>
            </a:r>
            <a:r>
              <a:rPr lang="en-GB" dirty="0"/>
              <a:t>were high priorities, alongside </a:t>
            </a:r>
            <a:r>
              <a:rPr lang="en-GB" b="1" dirty="0"/>
              <a:t>sports facilities</a:t>
            </a:r>
            <a:r>
              <a:rPr lang="en-GB" dirty="0"/>
              <a:t>.</a:t>
            </a:r>
            <a:endParaRPr lang="en-GB" b="1" dirty="0"/>
          </a:p>
          <a:p>
            <a:endParaRPr lang="en-GB" dirty="0"/>
          </a:p>
          <a:p>
            <a:r>
              <a:rPr lang="en-GB" dirty="0"/>
              <a:t>‘Other’ received 23 responses.  These included:</a:t>
            </a:r>
          </a:p>
        </p:txBody>
      </p:sp>
      <p:sp>
        <p:nvSpPr>
          <p:cNvPr id="7" name="TextBox 6">
            <a:extLst>
              <a:ext uri="{FF2B5EF4-FFF2-40B4-BE49-F238E27FC236}">
                <a16:creationId xmlns:a16="http://schemas.microsoft.com/office/drawing/2014/main" id="{AFB02609-F798-BEAD-2084-F5D2D0238A30}"/>
              </a:ext>
            </a:extLst>
          </p:cNvPr>
          <p:cNvSpPr txBox="1"/>
          <p:nvPr/>
        </p:nvSpPr>
        <p:spPr>
          <a:xfrm>
            <a:off x="669851" y="3817088"/>
            <a:ext cx="5209954" cy="2800767"/>
          </a:xfrm>
          <a:prstGeom prst="rect">
            <a:avLst/>
          </a:prstGeom>
          <a:noFill/>
        </p:spPr>
        <p:txBody>
          <a:bodyPr wrap="square" rtlCol="0">
            <a:spAutoFit/>
          </a:bodyPr>
          <a:lstStyle/>
          <a:p>
            <a:pPr marL="285750" indent="-285750">
              <a:buFont typeface="Arial" panose="020B0604020202020204" pitchFamily="34" charset="0"/>
              <a:buChar char="•"/>
            </a:pPr>
            <a:r>
              <a:rPr lang="en-GB" sz="1600" dirty="0"/>
              <a:t>“The bowling green needs to be updated, not just maintained ”</a:t>
            </a:r>
          </a:p>
          <a:p>
            <a:pPr marL="285750" indent="-285750">
              <a:buFont typeface="Arial" panose="020B0604020202020204" pitchFamily="34" charset="0"/>
              <a:buChar char="•"/>
            </a:pPr>
            <a:r>
              <a:rPr lang="en-GB" sz="1600" dirty="0"/>
              <a:t>“Late evening toilet facilities for bowls meetings”</a:t>
            </a:r>
          </a:p>
          <a:p>
            <a:pPr marL="285750" indent="-285750">
              <a:buFont typeface="Arial" panose="020B0604020202020204" pitchFamily="34" charset="0"/>
              <a:buChar char="•"/>
            </a:pPr>
            <a:r>
              <a:rPr lang="en-GB" sz="1600" dirty="0"/>
              <a:t>“Tennis courts open all year round”</a:t>
            </a:r>
          </a:p>
          <a:p>
            <a:pPr marL="285750" indent="-285750">
              <a:buFont typeface="Arial" panose="020B0604020202020204" pitchFamily="34" charset="0"/>
              <a:buChar char="•"/>
            </a:pPr>
            <a:r>
              <a:rPr lang="en-GB" sz="1600" dirty="0"/>
              <a:t>“a tennis pavilion -there is one for bowls but nothing for tennis”</a:t>
            </a:r>
          </a:p>
          <a:p>
            <a:pPr marL="285750" indent="-285750">
              <a:buFont typeface="Arial" panose="020B0604020202020204" pitchFamily="34" charset="0"/>
              <a:buChar char="•"/>
            </a:pPr>
            <a:r>
              <a:rPr lang="en-GB" sz="1600" dirty="0"/>
              <a:t>“Boating lake to something how it used to be with electric boats”</a:t>
            </a:r>
          </a:p>
          <a:p>
            <a:pPr marL="285750" indent="-285750">
              <a:buFont typeface="Arial" panose="020B0604020202020204" pitchFamily="34" charset="0"/>
              <a:buChar char="•"/>
            </a:pPr>
            <a:r>
              <a:rPr lang="en-GB" sz="1600" dirty="0"/>
              <a:t>“Some picnic benches as there is the lovely cafe plus not everyone can throw a picnic blanket down”</a:t>
            </a:r>
          </a:p>
          <a:p>
            <a:pPr marL="285750" indent="-285750">
              <a:buFont typeface="Arial" panose="020B0604020202020204" pitchFamily="34" charset="0"/>
              <a:buChar char="•"/>
            </a:pPr>
            <a:r>
              <a:rPr lang="en-GB" sz="1600" dirty="0"/>
              <a:t>“generally like it as it is, but shading might be a bonus”</a:t>
            </a:r>
          </a:p>
        </p:txBody>
      </p:sp>
      <p:sp>
        <p:nvSpPr>
          <p:cNvPr id="10" name="TextBox 9">
            <a:extLst>
              <a:ext uri="{FF2B5EF4-FFF2-40B4-BE49-F238E27FC236}">
                <a16:creationId xmlns:a16="http://schemas.microsoft.com/office/drawing/2014/main" id="{7FBC2329-EBF6-C2C5-73F3-15E783F8C963}"/>
              </a:ext>
            </a:extLst>
          </p:cNvPr>
          <p:cNvSpPr txBox="1"/>
          <p:nvPr/>
        </p:nvSpPr>
        <p:spPr>
          <a:xfrm>
            <a:off x="6143846" y="3817088"/>
            <a:ext cx="5209954" cy="1815882"/>
          </a:xfrm>
          <a:prstGeom prst="rect">
            <a:avLst/>
          </a:prstGeom>
          <a:noFill/>
        </p:spPr>
        <p:txBody>
          <a:bodyPr wrap="square" rtlCol="0">
            <a:spAutoFit/>
          </a:bodyPr>
          <a:lstStyle/>
          <a:p>
            <a:pPr marL="285750" indent="-285750">
              <a:buFont typeface="Arial" panose="020B0604020202020204" pitchFamily="34" charset="0"/>
              <a:buChar char="•"/>
            </a:pPr>
            <a:r>
              <a:rPr lang="en-GB" sz="1600" dirty="0"/>
              <a:t>“We need a tap we can access to water plants in the summer”</a:t>
            </a:r>
          </a:p>
          <a:p>
            <a:pPr marL="285750" indent="-285750">
              <a:buFont typeface="Arial" panose="020B0604020202020204" pitchFamily="34" charset="0"/>
              <a:buChar char="•"/>
            </a:pPr>
            <a:r>
              <a:rPr lang="en-GB" sz="1600" dirty="0"/>
              <a:t>“Lack of a decent sized changing area”</a:t>
            </a:r>
          </a:p>
          <a:p>
            <a:pPr marL="285750" indent="-285750">
              <a:buFont typeface="Arial" panose="020B0604020202020204" pitchFamily="34" charset="0"/>
              <a:buChar char="•"/>
            </a:pPr>
            <a:r>
              <a:rPr lang="en-GB" sz="1600" dirty="0"/>
              <a:t>“permanent planting (not bedding plants)”</a:t>
            </a:r>
          </a:p>
          <a:p>
            <a:pPr marL="285750" indent="-285750">
              <a:buFont typeface="Arial" panose="020B0604020202020204" pitchFamily="34" charset="0"/>
              <a:buChar char="•"/>
            </a:pPr>
            <a:r>
              <a:rPr lang="en-GB" sz="1600" dirty="0"/>
              <a:t>“Provision of a pétanque pitch”</a:t>
            </a:r>
          </a:p>
          <a:p>
            <a:pPr marL="285750" indent="-285750">
              <a:buFont typeface="Arial" panose="020B0604020202020204" pitchFamily="34" charset="0"/>
              <a:buChar char="•"/>
            </a:pPr>
            <a:r>
              <a:rPr lang="en-GB" sz="1600" dirty="0"/>
              <a:t>“The gardens need more attention”</a:t>
            </a:r>
          </a:p>
          <a:p>
            <a:pPr marL="285750" indent="-285750">
              <a:buFont typeface="Arial" panose="020B0604020202020204" pitchFamily="34" charset="0"/>
              <a:buChar char="•"/>
            </a:pPr>
            <a:endParaRPr lang="en-GB" sz="1600" dirty="0"/>
          </a:p>
        </p:txBody>
      </p:sp>
      <p:pic>
        <p:nvPicPr>
          <p:cNvPr id="5" name="Picture 4">
            <a:extLst>
              <a:ext uri="{FF2B5EF4-FFF2-40B4-BE49-F238E27FC236}">
                <a16:creationId xmlns:a16="http://schemas.microsoft.com/office/drawing/2014/main" id="{E017972F-5EB0-7969-8EA5-6E2F4FF4F44D}"/>
              </a:ext>
            </a:extLst>
          </p:cNvPr>
          <p:cNvPicPr>
            <a:picLocks noChangeAspect="1"/>
          </p:cNvPicPr>
          <p:nvPr/>
        </p:nvPicPr>
        <p:blipFill>
          <a:blip r:embed="rId2"/>
          <a:stretch>
            <a:fillRect/>
          </a:stretch>
        </p:blipFill>
        <p:spPr>
          <a:xfrm>
            <a:off x="5263116" y="1414711"/>
            <a:ext cx="6456302" cy="2281816"/>
          </a:xfrm>
          <a:prstGeom prst="rect">
            <a:avLst/>
          </a:prstGeom>
        </p:spPr>
      </p:pic>
    </p:spTree>
    <p:extLst>
      <p:ext uri="{BB962C8B-B14F-4D97-AF65-F5344CB8AC3E}">
        <p14:creationId xmlns:p14="http://schemas.microsoft.com/office/powerpoint/2010/main" val="212424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0"/>
            <a:ext cx="10515600" cy="1325563"/>
          </a:xfrm>
        </p:spPr>
        <p:txBody>
          <a:bodyPr/>
          <a:lstStyle/>
          <a:p>
            <a:r>
              <a:rPr lang="en-GB" dirty="0"/>
              <a:t>Kensington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7352956" y="549093"/>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Use of existing facilities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6300065" y="1516640"/>
            <a:ext cx="5595387" cy="3139321"/>
          </a:xfrm>
          <a:prstGeom prst="rect">
            <a:avLst/>
          </a:prstGeom>
          <a:noFill/>
        </p:spPr>
        <p:txBody>
          <a:bodyPr wrap="square" rtlCol="0">
            <a:spAutoFit/>
          </a:bodyPr>
          <a:lstStyle/>
          <a:p>
            <a:r>
              <a:rPr lang="en-GB" dirty="0"/>
              <a:t>As part of the survey, people were asked to give a guide on how often they used these (i.e. </a:t>
            </a:r>
            <a:r>
              <a:rPr lang="en-GB" i="1" dirty="0"/>
              <a:t>daily, more than once a week, weekly, more than twice a month, monthly, never</a:t>
            </a:r>
            <a:r>
              <a:rPr lang="en-GB" dirty="0"/>
              <a:t>).</a:t>
            </a:r>
          </a:p>
          <a:p>
            <a:endParaRPr lang="en-GB" b="1" dirty="0"/>
          </a:p>
          <a:p>
            <a:endParaRPr lang="en-GB" b="1" dirty="0"/>
          </a:p>
          <a:p>
            <a:endParaRPr lang="en-GB" b="1" dirty="0"/>
          </a:p>
          <a:p>
            <a:endParaRPr lang="en-GB" dirty="0"/>
          </a:p>
          <a:p>
            <a:r>
              <a:rPr lang="en-GB" dirty="0"/>
              <a:t>The </a:t>
            </a:r>
            <a:r>
              <a:rPr lang="en-GB" b="1" dirty="0"/>
              <a:t>bowling green </a:t>
            </a:r>
            <a:r>
              <a:rPr lang="en-GB" dirty="0"/>
              <a:t>proves to be the most used facility in Kensington Gardens, followed closely by the </a:t>
            </a:r>
            <a:r>
              <a:rPr lang="en-GB" b="1" dirty="0"/>
              <a:t>tennis courts</a:t>
            </a:r>
            <a:r>
              <a:rPr lang="en-GB" dirty="0"/>
              <a:t>.</a:t>
            </a:r>
          </a:p>
        </p:txBody>
      </p:sp>
      <p:graphicFrame>
        <p:nvGraphicFramePr>
          <p:cNvPr id="3" name="Table 2">
            <a:extLst>
              <a:ext uri="{FF2B5EF4-FFF2-40B4-BE49-F238E27FC236}">
                <a16:creationId xmlns:a16="http://schemas.microsoft.com/office/drawing/2014/main" id="{54E2E324-4079-C10E-10A0-F5A4FF793149}"/>
              </a:ext>
            </a:extLst>
          </p:cNvPr>
          <p:cNvGraphicFramePr>
            <a:graphicFrameLocks noGrp="1"/>
          </p:cNvGraphicFramePr>
          <p:nvPr>
            <p:extLst>
              <p:ext uri="{D42A27DB-BD31-4B8C-83A1-F6EECF244321}">
                <p14:modId xmlns:p14="http://schemas.microsoft.com/office/powerpoint/2010/main" val="3530345272"/>
              </p:ext>
            </p:extLst>
          </p:nvPr>
        </p:nvGraphicFramePr>
        <p:xfrm>
          <a:off x="296548" y="1133868"/>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Bowls Green</a:t>
                      </a:r>
                    </a:p>
                  </a:txBody>
                  <a:tcPr anchor="ctr"/>
                </a:tc>
                <a:tc>
                  <a:txBody>
                    <a:bodyPr/>
                    <a:lstStyle/>
                    <a:p>
                      <a:r>
                        <a:rPr lang="en-GB" sz="1200" dirty="0"/>
                        <a:t>Daily</a:t>
                      </a:r>
                    </a:p>
                  </a:txBody>
                  <a:tcPr>
                    <a:solidFill>
                      <a:srgbClr val="00B050"/>
                    </a:solidFill>
                  </a:tcPr>
                </a:tc>
                <a:tc>
                  <a:txBody>
                    <a:bodyPr/>
                    <a:lstStyle/>
                    <a:p>
                      <a:r>
                        <a:rPr lang="en-GB" sz="1200" b="0" dirty="0"/>
                        <a:t>2 (2%)</a:t>
                      </a:r>
                    </a:p>
                  </a:txBody>
                  <a:tcPr>
                    <a:solidFill>
                      <a:srgbClr val="00B050"/>
                    </a:solidFill>
                  </a:tcPr>
                </a:tc>
                <a:tc rowSpan="6">
                  <a:txBody>
                    <a:bodyPr/>
                    <a:lstStyle/>
                    <a:p>
                      <a:r>
                        <a:rPr lang="en-GB" sz="1200" b="1" dirty="0"/>
                        <a:t>149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7 (7.1%)</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4 (4.1%)</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5 (5.1%)</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11 (11.2%)</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69 (70.4%)</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Tennis Courts</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1 (1%)</a:t>
                      </a:r>
                    </a:p>
                  </a:txBody>
                  <a:tcPr>
                    <a:solidFill>
                      <a:srgbClr val="00B050"/>
                    </a:solidFill>
                  </a:tcPr>
                </a:tc>
                <a:tc rowSpan="6">
                  <a:txBody>
                    <a:bodyPr/>
                    <a:lstStyle/>
                    <a:p>
                      <a:r>
                        <a:rPr lang="en-GB" sz="1200" b="1" dirty="0"/>
                        <a:t>123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4 (4%)</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6 (5.9%)</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7 (6.9%)</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25 (24.8%)</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57 (57.4%)</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Boating Lake</a:t>
                      </a:r>
                    </a:p>
                  </a:txBody>
                  <a:tcPr anchor="ctr"/>
                </a:tc>
                <a:tc>
                  <a:txBody>
                    <a:bodyPr/>
                    <a:lstStyle/>
                    <a:p>
                      <a:r>
                        <a:rPr lang="en-GB" sz="1200" dirty="0"/>
                        <a:t>Daily</a:t>
                      </a:r>
                    </a:p>
                  </a:txBody>
                  <a:tcPr>
                    <a:solidFill>
                      <a:srgbClr val="00B050"/>
                    </a:solidFill>
                  </a:tcPr>
                </a:tc>
                <a:tc>
                  <a:txBody>
                    <a:bodyPr/>
                    <a:lstStyle/>
                    <a:p>
                      <a:r>
                        <a:rPr lang="en-GB" sz="1200" b="0" dirty="0"/>
                        <a:t>1 (1.3%)</a:t>
                      </a:r>
                    </a:p>
                  </a:txBody>
                  <a:tcPr>
                    <a:solidFill>
                      <a:srgbClr val="00B050"/>
                    </a:solidFill>
                  </a:tcPr>
                </a:tc>
                <a:tc rowSpan="6">
                  <a:txBody>
                    <a:bodyPr/>
                    <a:lstStyle/>
                    <a:p>
                      <a:r>
                        <a:rPr lang="en-GB" sz="1200" b="1" dirty="0"/>
                        <a:t>47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0</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1(1.2%)</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2 (2.4%)</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11 (13.3%)</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68 (81.9%)</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sp>
        <p:nvSpPr>
          <p:cNvPr id="5" name="TextBox 4">
            <a:extLst>
              <a:ext uri="{FF2B5EF4-FFF2-40B4-BE49-F238E27FC236}">
                <a16:creationId xmlns:a16="http://schemas.microsoft.com/office/drawing/2014/main" id="{942A4D32-6E5E-550D-1EE8-EC48C6DB282B}"/>
              </a:ext>
            </a:extLst>
          </p:cNvPr>
          <p:cNvSpPr txBox="1"/>
          <p:nvPr/>
        </p:nvSpPr>
        <p:spPr>
          <a:xfrm>
            <a:off x="6300064" y="2812815"/>
            <a:ext cx="5595387"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spTree>
    <p:extLst>
      <p:ext uri="{BB962C8B-B14F-4D97-AF65-F5344CB8AC3E}">
        <p14:creationId xmlns:p14="http://schemas.microsoft.com/office/powerpoint/2010/main" val="273814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170092"/>
            <a:ext cx="10515600" cy="1325563"/>
          </a:xfrm>
        </p:spPr>
        <p:txBody>
          <a:bodyPr/>
          <a:lstStyle/>
          <a:p>
            <a:r>
              <a:rPr lang="en-GB" dirty="0"/>
              <a:t>Kensington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838200" y="677092"/>
            <a:ext cx="5007049" cy="461665"/>
          </a:xfrm>
          <a:prstGeom prst="rect">
            <a:avLst/>
          </a:prstGeom>
          <a:noFill/>
        </p:spPr>
        <p:txBody>
          <a:bodyPr wrap="square" rtlCol="0">
            <a:spAutoFit/>
          </a:bodyPr>
          <a:lstStyle/>
          <a:p>
            <a:r>
              <a:rPr lang="en-GB" sz="2400" i="1" dirty="0">
                <a:ln w="0"/>
                <a:solidFill>
                  <a:schemeClr val="accent1"/>
                </a:solidFill>
                <a:effectLst>
                  <a:outerShdw blurRad="38100" dist="25400" dir="5400000" algn="ctr" rotWithShape="0">
                    <a:srgbClr val="6E747A">
                      <a:alpha val="43000"/>
                    </a:srgbClr>
                  </a:outerShdw>
                </a:effectLst>
              </a:rPr>
              <a:t>Opinion on new facilities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838200" y="1111351"/>
            <a:ext cx="10815084" cy="523220"/>
          </a:xfrm>
          <a:prstGeom prst="rect">
            <a:avLst/>
          </a:prstGeom>
          <a:noFill/>
        </p:spPr>
        <p:txBody>
          <a:bodyPr wrap="square" rtlCol="0">
            <a:spAutoFit/>
          </a:bodyPr>
          <a:lstStyle/>
          <a:p>
            <a:r>
              <a:rPr lang="en-GB" sz="1400" dirty="0"/>
              <a:t>People were asked for their opinion on some example facilities to install in Kensington Gardens and how often they would use them (i.e. </a:t>
            </a:r>
            <a:r>
              <a:rPr lang="en-GB" sz="1400" i="1" dirty="0"/>
              <a:t>daily, more than once a week, weekly, more than twice a month, monthly, never</a:t>
            </a:r>
            <a:r>
              <a:rPr lang="en-GB" sz="1400" dirty="0"/>
              <a:t>).</a:t>
            </a:r>
          </a:p>
        </p:txBody>
      </p:sp>
      <p:graphicFrame>
        <p:nvGraphicFramePr>
          <p:cNvPr id="9" name="Table 8">
            <a:extLst>
              <a:ext uri="{FF2B5EF4-FFF2-40B4-BE49-F238E27FC236}">
                <a16:creationId xmlns:a16="http://schemas.microsoft.com/office/drawing/2014/main" id="{799E860C-68A8-EFAE-5F53-FE584D25A4DD}"/>
              </a:ext>
            </a:extLst>
          </p:cNvPr>
          <p:cNvGraphicFramePr>
            <a:graphicFrameLocks noGrp="1"/>
          </p:cNvGraphicFramePr>
          <p:nvPr>
            <p:extLst>
              <p:ext uri="{D42A27DB-BD31-4B8C-83A1-F6EECF244321}">
                <p14:modId xmlns:p14="http://schemas.microsoft.com/office/powerpoint/2010/main" val="4022306633"/>
              </p:ext>
            </p:extLst>
          </p:nvPr>
        </p:nvGraphicFramePr>
        <p:xfrm>
          <a:off x="3677671" y="1880322"/>
          <a:ext cx="4836658" cy="4485640"/>
        </p:xfrm>
        <a:graphic>
          <a:graphicData uri="http://schemas.openxmlformats.org/drawingml/2006/table">
            <a:tbl>
              <a:tblPr firstRow="1" bandRow="1">
                <a:tableStyleId>{5C22544A-7EE6-4342-B048-85BDC9FD1C3A}</a:tableStyleId>
              </a:tblPr>
              <a:tblGrid>
                <a:gridCol w="2309037">
                  <a:extLst>
                    <a:ext uri="{9D8B030D-6E8A-4147-A177-3AD203B41FA5}">
                      <a16:colId xmlns:a16="http://schemas.microsoft.com/office/drawing/2014/main" val="3770208621"/>
                    </a:ext>
                  </a:extLst>
                </a:gridCol>
                <a:gridCol w="1552354">
                  <a:extLst>
                    <a:ext uri="{9D8B030D-6E8A-4147-A177-3AD203B41FA5}">
                      <a16:colId xmlns:a16="http://schemas.microsoft.com/office/drawing/2014/main" val="2996590405"/>
                    </a:ext>
                  </a:extLst>
                </a:gridCol>
                <a:gridCol w="975267">
                  <a:extLst>
                    <a:ext uri="{9D8B030D-6E8A-4147-A177-3AD203B41FA5}">
                      <a16:colId xmlns:a16="http://schemas.microsoft.com/office/drawing/2014/main" val="1438589741"/>
                    </a:ext>
                  </a:extLst>
                </a:gridCol>
              </a:tblGrid>
              <a:tr h="370840">
                <a:tc>
                  <a:txBody>
                    <a:bodyPr/>
                    <a:lstStyle/>
                    <a:p>
                      <a:r>
                        <a:rPr lang="en-GB" sz="1200" dirty="0"/>
                        <a:t>Equipment</a:t>
                      </a:r>
                    </a:p>
                  </a:txBody>
                  <a:tcPr/>
                </a:tc>
                <a:tc gridSpan="2">
                  <a:txBody>
                    <a:bodyPr/>
                    <a:lstStyle/>
                    <a:p>
                      <a:r>
                        <a:rPr lang="en-GB" sz="1200" dirty="0"/>
                        <a:t>Opinion</a:t>
                      </a:r>
                    </a:p>
                  </a:txBody>
                  <a:tcPr/>
                </a:tc>
                <a:tc hMerge="1">
                  <a:txBody>
                    <a:bodyPr/>
                    <a:lstStyle/>
                    <a:p>
                      <a:endParaRPr lang="en-GB"/>
                    </a:p>
                  </a:txBody>
                  <a:tcPr/>
                </a:tc>
                <a:extLst>
                  <a:ext uri="{0D108BD9-81ED-4DB2-BD59-A6C34878D82A}">
                    <a16:rowId xmlns:a16="http://schemas.microsoft.com/office/drawing/2014/main" val="2111541851"/>
                  </a:ext>
                </a:extLst>
              </a:tr>
              <a:tr h="0">
                <a:tc rowSpan="5">
                  <a:txBody>
                    <a:bodyPr/>
                    <a:lstStyle/>
                    <a:p>
                      <a:r>
                        <a:rPr lang="en-GB" sz="1200" dirty="0"/>
                        <a:t>Sensory Play Equipment</a:t>
                      </a:r>
                    </a:p>
                  </a:txBody>
                  <a:tcPr anchor="ctr"/>
                </a:tc>
                <a:tc>
                  <a:txBody>
                    <a:bodyPr/>
                    <a:lstStyle/>
                    <a:p>
                      <a:r>
                        <a:rPr lang="en-GB" sz="1200" b="1" dirty="0"/>
                        <a:t>Strongly Agree</a:t>
                      </a:r>
                    </a:p>
                  </a:txBody>
                  <a:tcPr>
                    <a:solidFill>
                      <a:srgbClr val="00B050"/>
                    </a:solidFill>
                  </a:tcPr>
                </a:tc>
                <a:tc>
                  <a:txBody>
                    <a:bodyPr/>
                    <a:lstStyle/>
                    <a:p>
                      <a:r>
                        <a:rPr lang="en-GB" sz="1200" b="1" dirty="0"/>
                        <a:t>38 (35.5%)</a:t>
                      </a:r>
                    </a:p>
                  </a:txBody>
                  <a:tcPr>
                    <a:solidFill>
                      <a:srgbClr val="00B050"/>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Agree</a:t>
                      </a:r>
                    </a:p>
                  </a:txBody>
                  <a:tcPr>
                    <a:solidFill>
                      <a:srgbClr val="FFFFCC"/>
                    </a:solidFill>
                  </a:tcPr>
                </a:tc>
                <a:tc>
                  <a:txBody>
                    <a:bodyPr/>
                    <a:lstStyle/>
                    <a:p>
                      <a:r>
                        <a:rPr lang="en-GB" sz="1200" b="0" dirty="0"/>
                        <a:t>32 (29.9%)</a:t>
                      </a:r>
                    </a:p>
                  </a:txBody>
                  <a:tcPr>
                    <a:solidFill>
                      <a:srgbClr val="FFFFCC"/>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b="0" dirty="0"/>
                        <a:t>Neutral</a:t>
                      </a:r>
                    </a:p>
                  </a:txBody>
                  <a:tcPr>
                    <a:solidFill>
                      <a:schemeClr val="accent3">
                        <a:lumMod val="20000"/>
                        <a:lumOff val="80000"/>
                      </a:schemeClr>
                    </a:solidFill>
                  </a:tcPr>
                </a:tc>
                <a:tc>
                  <a:txBody>
                    <a:bodyPr/>
                    <a:lstStyle/>
                    <a:p>
                      <a:r>
                        <a:rPr lang="en-GB" sz="1200" b="0" dirty="0"/>
                        <a:t>29 (28%)</a:t>
                      </a:r>
                    </a:p>
                  </a:txBody>
                  <a:tcPr>
                    <a:solidFill>
                      <a:schemeClr val="accent3">
                        <a:lumMod val="20000"/>
                        <a:lumOff val="8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b="0" dirty="0"/>
                        <a:t>Disagree</a:t>
                      </a:r>
                    </a:p>
                  </a:txBody>
                  <a:tcPr>
                    <a:solidFill>
                      <a:schemeClr val="accent2">
                        <a:lumMod val="40000"/>
                        <a:lumOff val="60000"/>
                      </a:schemeClr>
                    </a:solidFill>
                  </a:tcPr>
                </a:tc>
                <a:tc>
                  <a:txBody>
                    <a:bodyPr/>
                    <a:lstStyle/>
                    <a:p>
                      <a:r>
                        <a:rPr lang="en-GB" sz="1200" b="0" dirty="0"/>
                        <a:t>1 (0.9%)</a:t>
                      </a:r>
                    </a:p>
                  </a:txBody>
                  <a:tcPr>
                    <a:solidFill>
                      <a:schemeClr val="accent2">
                        <a:lumMod val="40000"/>
                        <a:lumOff val="60000"/>
                      </a:schemeClr>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b="0" dirty="0"/>
                        <a:t>Strongly Disagree</a:t>
                      </a:r>
                    </a:p>
                  </a:txBody>
                  <a:tcPr>
                    <a:solidFill>
                      <a:schemeClr val="accent2">
                        <a:lumMod val="20000"/>
                        <a:lumOff val="80000"/>
                      </a:schemeClr>
                    </a:solidFill>
                  </a:tcPr>
                </a:tc>
                <a:tc>
                  <a:txBody>
                    <a:bodyPr/>
                    <a:lstStyle/>
                    <a:p>
                      <a:r>
                        <a:rPr lang="en-GB" sz="1200" b="0" dirty="0"/>
                        <a:t>6 (5.6%)</a:t>
                      </a:r>
                    </a:p>
                  </a:txBody>
                  <a:tcPr>
                    <a:solidFill>
                      <a:schemeClr val="accent2">
                        <a:lumMod val="20000"/>
                        <a:lumOff val="80000"/>
                      </a:schemeClr>
                    </a:solidFill>
                  </a:tcPr>
                </a:tc>
                <a:extLst>
                  <a:ext uri="{0D108BD9-81ED-4DB2-BD59-A6C34878D82A}">
                    <a16:rowId xmlns:a16="http://schemas.microsoft.com/office/drawing/2014/main" val="1983517870"/>
                  </a:ext>
                </a:extLst>
              </a:tr>
              <a:tr h="146477">
                <a:tc rowSpan="5">
                  <a:txBody>
                    <a:bodyPr/>
                    <a:lstStyle/>
                    <a:p>
                      <a:r>
                        <a:rPr lang="en-GB" sz="1200" dirty="0"/>
                        <a:t>Pétanque </a:t>
                      </a:r>
                      <a:r>
                        <a:rPr lang="en-GB" sz="1200" dirty="0" err="1"/>
                        <a:t>Piste</a:t>
                      </a:r>
                      <a:endParaRPr lang="en-GB" sz="1200" dirty="0"/>
                    </a:p>
                  </a:txBody>
                  <a:tcPr anchor="ctr"/>
                </a:tc>
                <a:tc>
                  <a:txBody>
                    <a:bodyPr/>
                    <a:lstStyle/>
                    <a:p>
                      <a:r>
                        <a:rPr lang="en-GB" sz="1200" b="1" dirty="0"/>
                        <a:t>Strongly Agree</a:t>
                      </a:r>
                    </a:p>
                  </a:txBody>
                  <a:tcPr>
                    <a:solidFill>
                      <a:srgbClr val="00B050"/>
                    </a:solidFill>
                  </a:tcPr>
                </a:tc>
                <a:tc>
                  <a:txBody>
                    <a:bodyPr/>
                    <a:lstStyle/>
                    <a:p>
                      <a:r>
                        <a:rPr lang="en-GB" sz="1200" b="1" dirty="0"/>
                        <a:t>36 (32.1%)</a:t>
                      </a:r>
                    </a:p>
                  </a:txBody>
                  <a:tcPr>
                    <a:solidFill>
                      <a:srgbClr val="00B050"/>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Agree</a:t>
                      </a:r>
                    </a:p>
                  </a:txBody>
                  <a:tcPr>
                    <a:solidFill>
                      <a:schemeClr val="accent3">
                        <a:lumMod val="20000"/>
                        <a:lumOff val="80000"/>
                      </a:schemeClr>
                    </a:solidFill>
                  </a:tcPr>
                </a:tc>
                <a:tc>
                  <a:txBody>
                    <a:bodyPr/>
                    <a:lstStyle/>
                    <a:p>
                      <a:r>
                        <a:rPr lang="en-GB" sz="1200" b="0" dirty="0"/>
                        <a:t>29 (25.9%)</a:t>
                      </a:r>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b="0" dirty="0"/>
                        <a:t>Neutral</a:t>
                      </a:r>
                    </a:p>
                  </a:txBody>
                  <a:tcPr>
                    <a:solidFill>
                      <a:srgbClr val="FFFFCC"/>
                    </a:solidFill>
                  </a:tcPr>
                </a:tc>
                <a:tc>
                  <a:txBody>
                    <a:bodyPr/>
                    <a:lstStyle/>
                    <a:p>
                      <a:r>
                        <a:rPr lang="en-GB" sz="1200" b="0" dirty="0"/>
                        <a:t>31 (27.7%)</a:t>
                      </a:r>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b="0" dirty="0"/>
                        <a:t>Disagree</a:t>
                      </a:r>
                    </a:p>
                  </a:txBody>
                  <a:tcPr>
                    <a:solidFill>
                      <a:schemeClr val="accent2">
                        <a:lumMod val="40000"/>
                        <a:lumOff val="60000"/>
                      </a:schemeClr>
                    </a:solidFill>
                  </a:tcPr>
                </a:tc>
                <a:tc>
                  <a:txBody>
                    <a:bodyPr/>
                    <a:lstStyle/>
                    <a:p>
                      <a:r>
                        <a:rPr lang="en-GB" sz="1200" b="0" dirty="0"/>
                        <a:t>9 (8%)</a:t>
                      </a:r>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b="0" dirty="0"/>
                        <a:t>Strongly Disagree</a:t>
                      </a:r>
                    </a:p>
                  </a:txBody>
                  <a:tcPr>
                    <a:solidFill>
                      <a:schemeClr val="accent2">
                        <a:lumMod val="20000"/>
                        <a:lumOff val="80000"/>
                      </a:schemeClr>
                    </a:solidFill>
                  </a:tcPr>
                </a:tc>
                <a:tc>
                  <a:txBody>
                    <a:bodyPr/>
                    <a:lstStyle/>
                    <a:p>
                      <a:r>
                        <a:rPr lang="en-GB" sz="1200" b="0" dirty="0"/>
                        <a:t>7 (6.3%)</a:t>
                      </a:r>
                    </a:p>
                  </a:txBody>
                  <a:tcPr>
                    <a:solidFill>
                      <a:schemeClr val="accent2">
                        <a:lumMod val="20000"/>
                        <a:lumOff val="80000"/>
                      </a:schemeClr>
                    </a:solidFill>
                  </a:tcPr>
                </a:tc>
                <a:extLst>
                  <a:ext uri="{0D108BD9-81ED-4DB2-BD59-A6C34878D82A}">
                    <a16:rowId xmlns:a16="http://schemas.microsoft.com/office/drawing/2014/main" val="2667125850"/>
                  </a:ext>
                </a:extLst>
              </a:tr>
              <a:tr h="0">
                <a:tc rowSpan="5">
                  <a:txBody>
                    <a:bodyPr/>
                    <a:lstStyle/>
                    <a:p>
                      <a:r>
                        <a:rPr lang="en-GB" sz="1200" dirty="0"/>
                        <a:t>Pickleball Courts</a:t>
                      </a:r>
                    </a:p>
                  </a:txBody>
                  <a:tcPr anchor="ctr"/>
                </a:tc>
                <a:tc>
                  <a:txBody>
                    <a:bodyPr/>
                    <a:lstStyle/>
                    <a:p>
                      <a:r>
                        <a:rPr lang="en-GB" sz="1200" b="1" dirty="0"/>
                        <a:t>Strongly Agree</a:t>
                      </a:r>
                    </a:p>
                  </a:txBody>
                  <a:tcPr>
                    <a:solidFill>
                      <a:srgbClr val="00B050"/>
                    </a:solidFill>
                  </a:tcPr>
                </a:tc>
                <a:tc>
                  <a:txBody>
                    <a:bodyPr/>
                    <a:lstStyle/>
                    <a:p>
                      <a:r>
                        <a:rPr lang="en-GB" sz="1200" b="1" dirty="0"/>
                        <a:t>37 (33.6%)</a:t>
                      </a:r>
                    </a:p>
                  </a:txBody>
                  <a:tcPr>
                    <a:solidFill>
                      <a:srgbClr val="00B050"/>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Agree</a:t>
                      </a:r>
                    </a:p>
                  </a:txBody>
                  <a:tcPr>
                    <a:solidFill>
                      <a:schemeClr val="accent3">
                        <a:lumMod val="20000"/>
                        <a:lumOff val="80000"/>
                      </a:schemeClr>
                    </a:solidFill>
                  </a:tcPr>
                </a:tc>
                <a:tc>
                  <a:txBody>
                    <a:bodyPr/>
                    <a:lstStyle/>
                    <a:p>
                      <a:r>
                        <a:rPr lang="en-GB" sz="1200" b="0" dirty="0"/>
                        <a:t>36 (32.7%)</a:t>
                      </a:r>
                    </a:p>
                  </a:txBody>
                  <a:tcPr>
                    <a:solidFill>
                      <a:schemeClr val="accent3">
                        <a:lumMod val="20000"/>
                        <a:lumOff val="80000"/>
                      </a:schemeClr>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b="0" dirty="0"/>
                        <a:t>Neutral</a:t>
                      </a:r>
                    </a:p>
                  </a:txBody>
                  <a:tcPr>
                    <a:solidFill>
                      <a:srgbClr val="FFFFCC"/>
                    </a:solidFill>
                  </a:tcPr>
                </a:tc>
                <a:tc>
                  <a:txBody>
                    <a:bodyPr/>
                    <a:lstStyle/>
                    <a:p>
                      <a:r>
                        <a:rPr lang="en-GB" sz="1200" b="0" dirty="0"/>
                        <a:t>26 (23.6%)</a:t>
                      </a:r>
                    </a:p>
                  </a:txBody>
                  <a:tcPr>
                    <a:solidFill>
                      <a:srgbClr val="FFFFCC"/>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b="0" dirty="0"/>
                        <a:t>Disagree</a:t>
                      </a:r>
                    </a:p>
                  </a:txBody>
                  <a:tcPr>
                    <a:solidFill>
                      <a:schemeClr val="accent2">
                        <a:lumMod val="20000"/>
                        <a:lumOff val="80000"/>
                      </a:schemeClr>
                    </a:solidFill>
                  </a:tcPr>
                </a:tc>
                <a:tc>
                  <a:txBody>
                    <a:bodyPr/>
                    <a:lstStyle/>
                    <a:p>
                      <a:r>
                        <a:rPr lang="en-GB" sz="1200" b="0" dirty="0"/>
                        <a:t>4 (3.6%)</a:t>
                      </a:r>
                    </a:p>
                  </a:txBody>
                  <a:tcPr>
                    <a:solidFill>
                      <a:schemeClr val="accent2">
                        <a:lumMod val="20000"/>
                        <a:lumOff val="80000"/>
                      </a:schemeClr>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b="0" dirty="0"/>
                        <a:t>Strongly Disagree</a:t>
                      </a:r>
                    </a:p>
                  </a:txBody>
                  <a:tcPr>
                    <a:solidFill>
                      <a:schemeClr val="accent2">
                        <a:lumMod val="40000"/>
                        <a:lumOff val="60000"/>
                      </a:schemeClr>
                    </a:solidFill>
                  </a:tcPr>
                </a:tc>
                <a:tc>
                  <a:txBody>
                    <a:bodyPr/>
                    <a:lstStyle/>
                    <a:p>
                      <a:r>
                        <a:rPr lang="en-GB" sz="1200" b="0" dirty="0"/>
                        <a:t>7 (6.4%)</a:t>
                      </a:r>
                    </a:p>
                  </a:txBody>
                  <a:tcPr>
                    <a:solidFill>
                      <a:schemeClr val="accent2">
                        <a:lumMod val="40000"/>
                        <a:lumOff val="60000"/>
                      </a:schemeClr>
                    </a:solidFill>
                  </a:tcPr>
                </a:tc>
                <a:extLst>
                  <a:ext uri="{0D108BD9-81ED-4DB2-BD59-A6C34878D82A}">
                    <a16:rowId xmlns:a16="http://schemas.microsoft.com/office/drawing/2014/main" val="965614009"/>
                  </a:ext>
                </a:extLst>
              </a:tr>
            </a:tbl>
          </a:graphicData>
        </a:graphic>
      </p:graphicFrame>
    </p:spTree>
    <p:extLst>
      <p:ext uri="{BB962C8B-B14F-4D97-AF65-F5344CB8AC3E}">
        <p14:creationId xmlns:p14="http://schemas.microsoft.com/office/powerpoint/2010/main" val="3844523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127618"/>
            <a:ext cx="10515600" cy="1325563"/>
          </a:xfrm>
        </p:spPr>
        <p:txBody>
          <a:bodyPr/>
          <a:lstStyle/>
          <a:p>
            <a:r>
              <a:rPr lang="en-GB" dirty="0"/>
              <a:t>Kensington Gardens</a:t>
            </a:r>
          </a:p>
        </p:txBody>
      </p:sp>
      <p:sp>
        <p:nvSpPr>
          <p:cNvPr id="7" name="TextBox 6">
            <a:extLst>
              <a:ext uri="{FF2B5EF4-FFF2-40B4-BE49-F238E27FC236}">
                <a16:creationId xmlns:a16="http://schemas.microsoft.com/office/drawing/2014/main" id="{93EECA6F-030F-A17E-D5DD-86C7E063D8AF}"/>
              </a:ext>
            </a:extLst>
          </p:cNvPr>
          <p:cNvSpPr txBox="1"/>
          <p:nvPr/>
        </p:nvSpPr>
        <p:spPr>
          <a:xfrm>
            <a:off x="838200" y="1278605"/>
            <a:ext cx="5007049" cy="461665"/>
          </a:xfrm>
          <a:prstGeom prst="rect">
            <a:avLst/>
          </a:prstGeom>
          <a:noFill/>
        </p:spPr>
        <p:txBody>
          <a:bodyPr wrap="square" rtlCol="0">
            <a:spAutoFit/>
          </a:bodyPr>
          <a:lstStyle/>
          <a:p>
            <a:r>
              <a:rPr lang="en-GB" sz="2400" i="1" dirty="0">
                <a:ln w="0"/>
                <a:solidFill>
                  <a:schemeClr val="accent1"/>
                </a:solidFill>
                <a:effectLst>
                  <a:outerShdw blurRad="38100" dist="25400" dir="5400000" algn="ctr" rotWithShape="0">
                    <a:srgbClr val="6E747A">
                      <a:alpha val="43000"/>
                    </a:srgbClr>
                  </a:outerShdw>
                </a:effectLst>
              </a:rPr>
              <a:t>Use of new facilities</a:t>
            </a:r>
          </a:p>
        </p:txBody>
      </p:sp>
      <p:sp>
        <p:nvSpPr>
          <p:cNvPr id="8" name="TextBox 7">
            <a:extLst>
              <a:ext uri="{FF2B5EF4-FFF2-40B4-BE49-F238E27FC236}">
                <a16:creationId xmlns:a16="http://schemas.microsoft.com/office/drawing/2014/main" id="{8C1008CD-D467-266C-CA1E-F08A0B898AB9}"/>
              </a:ext>
            </a:extLst>
          </p:cNvPr>
          <p:cNvSpPr txBox="1"/>
          <p:nvPr/>
        </p:nvSpPr>
        <p:spPr>
          <a:xfrm>
            <a:off x="838200" y="1691082"/>
            <a:ext cx="4772245"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graphicFrame>
        <p:nvGraphicFramePr>
          <p:cNvPr id="3" name="Table 2">
            <a:extLst>
              <a:ext uri="{FF2B5EF4-FFF2-40B4-BE49-F238E27FC236}">
                <a16:creationId xmlns:a16="http://schemas.microsoft.com/office/drawing/2014/main" id="{3FA8B108-9D69-665A-53A3-3153972FCEEA}"/>
              </a:ext>
            </a:extLst>
          </p:cNvPr>
          <p:cNvGraphicFramePr>
            <a:graphicFrameLocks noGrp="1"/>
          </p:cNvGraphicFramePr>
          <p:nvPr>
            <p:extLst>
              <p:ext uri="{D42A27DB-BD31-4B8C-83A1-F6EECF244321}">
                <p14:modId xmlns:p14="http://schemas.microsoft.com/office/powerpoint/2010/main" val="1545712074"/>
              </p:ext>
            </p:extLst>
          </p:nvPr>
        </p:nvGraphicFramePr>
        <p:xfrm>
          <a:off x="6096000" y="781742"/>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Sensory Play Equipment</a:t>
                      </a:r>
                    </a:p>
                  </a:txBody>
                  <a:tcPr anchor="ctr"/>
                </a:tc>
                <a:tc>
                  <a:txBody>
                    <a:bodyPr/>
                    <a:lstStyle/>
                    <a:p>
                      <a:r>
                        <a:rPr lang="en-GB" sz="1200" dirty="0"/>
                        <a:t>Daily</a:t>
                      </a:r>
                    </a:p>
                  </a:txBody>
                  <a:tcPr>
                    <a:solidFill>
                      <a:srgbClr val="00B050"/>
                    </a:solidFill>
                  </a:tcPr>
                </a:tc>
                <a:tc>
                  <a:txBody>
                    <a:bodyPr/>
                    <a:lstStyle/>
                    <a:p>
                      <a:r>
                        <a:rPr lang="en-GB" sz="1200" b="0" dirty="0"/>
                        <a:t>2 (2.3%)</a:t>
                      </a:r>
                    </a:p>
                  </a:txBody>
                  <a:tcPr>
                    <a:solidFill>
                      <a:srgbClr val="00B050"/>
                    </a:solidFill>
                  </a:tcPr>
                </a:tc>
                <a:tc rowSpan="6">
                  <a:txBody>
                    <a:bodyPr/>
                    <a:lstStyle/>
                    <a:p>
                      <a:r>
                        <a:rPr lang="en-GB" sz="1200" b="1" dirty="0"/>
                        <a:t>190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9 (10.2%)</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9 (10.2%)</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5 (5.7%)</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 16 (18.2%)</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47 (53.4%)</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Pétanque </a:t>
                      </a:r>
                      <a:r>
                        <a:rPr lang="en-GB" sz="1200" dirty="0" err="1"/>
                        <a:t>Piste</a:t>
                      </a:r>
                      <a:endParaRPr lang="en-GB" sz="1200" dirty="0"/>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145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7 (6.9%)</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7 (6.9%)</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15 (14.7%)</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31 (31.4%)</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41 (40.2%)</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Pickleball Courts</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178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9 (9.1%)</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12 (12.1%)</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15 (15.2%)</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28 (28.3%)</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35 (35.4%)</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sp>
        <p:nvSpPr>
          <p:cNvPr id="5" name="TextBox 4">
            <a:extLst>
              <a:ext uri="{FF2B5EF4-FFF2-40B4-BE49-F238E27FC236}">
                <a16:creationId xmlns:a16="http://schemas.microsoft.com/office/drawing/2014/main" id="{C635404C-F77C-55FC-697B-5C2EC87C7327}"/>
              </a:ext>
            </a:extLst>
          </p:cNvPr>
          <p:cNvSpPr txBox="1"/>
          <p:nvPr/>
        </p:nvSpPr>
        <p:spPr>
          <a:xfrm>
            <a:off x="838200" y="3074062"/>
            <a:ext cx="4518294" cy="1754326"/>
          </a:xfrm>
          <a:prstGeom prst="rect">
            <a:avLst/>
          </a:prstGeom>
          <a:noFill/>
        </p:spPr>
        <p:txBody>
          <a:bodyPr wrap="square" rtlCol="0">
            <a:spAutoFit/>
          </a:bodyPr>
          <a:lstStyle/>
          <a:p>
            <a:r>
              <a:rPr lang="en-GB" dirty="0"/>
              <a:t>In summary, it is clear that all of the suggested pieces of equipment would be popular.</a:t>
            </a:r>
          </a:p>
          <a:p>
            <a:r>
              <a:rPr lang="en-GB" dirty="0"/>
              <a:t>The most used piece of equipment would be the </a:t>
            </a:r>
            <a:r>
              <a:rPr lang="en-GB" b="1" dirty="0"/>
              <a:t>Sensory Play Equipment </a:t>
            </a:r>
            <a:r>
              <a:rPr lang="en-GB" dirty="0"/>
              <a:t>followed by the </a:t>
            </a:r>
            <a:r>
              <a:rPr lang="en-GB" b="1" dirty="0"/>
              <a:t>Pickleball courts.</a:t>
            </a:r>
          </a:p>
        </p:txBody>
      </p:sp>
    </p:spTree>
    <p:extLst>
      <p:ext uri="{BB962C8B-B14F-4D97-AF65-F5344CB8AC3E}">
        <p14:creationId xmlns:p14="http://schemas.microsoft.com/office/powerpoint/2010/main" val="1109265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5A55023E9AD24D9C378EBC281C0874" ma:contentTypeVersion="15" ma:contentTypeDescription="Create a new document." ma:contentTypeScope="" ma:versionID="fad2364758f7724727036a8b25108ff2">
  <xsd:schema xmlns:xsd="http://www.w3.org/2001/XMLSchema" xmlns:xs="http://www.w3.org/2001/XMLSchema" xmlns:p="http://schemas.microsoft.com/office/2006/metadata/properties" xmlns:ns2="9eea002c-9396-4e1c-90ba-81fd5c5bb57d" xmlns:ns3="7e618911-af4d-44ef-8a76-c69d29542036" targetNamespace="http://schemas.microsoft.com/office/2006/metadata/properties" ma:root="true" ma:fieldsID="597beaffedbe4e43c50b55bdf72ed036" ns2:_="" ns3:_="">
    <xsd:import namespace="9eea002c-9396-4e1c-90ba-81fd5c5bb57d"/>
    <xsd:import namespace="7e618911-af4d-44ef-8a76-c69d2954203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a002c-9396-4e1c-90ba-81fd5c5bb5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e8306dc-c898-4ddd-93ba-ebfdadd862e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618911-af4d-44ef-8a76-c69d2954203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70b59c-354c-4cd2-9235-82660625087c}" ma:internalName="TaxCatchAll" ma:showField="CatchAllData" ma:web="7e618911-af4d-44ef-8a76-c69d2954203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e618911-af4d-44ef-8a76-c69d29542036" xsi:nil="true"/>
    <lcf76f155ced4ddcb4097134ff3c332f xmlns="9eea002c-9396-4e1c-90ba-81fd5c5bb57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0AC97AC-E2D4-46DE-9857-9A2905BCA6E4}"/>
</file>

<file path=customXml/itemProps2.xml><?xml version="1.0" encoding="utf-8"?>
<ds:datastoreItem xmlns:ds="http://schemas.openxmlformats.org/officeDocument/2006/customXml" ds:itemID="{CF828CDF-2AB7-46D8-9CD2-E00C62F0BC52}"/>
</file>

<file path=customXml/itemProps3.xml><?xml version="1.0" encoding="utf-8"?>
<ds:datastoreItem xmlns:ds="http://schemas.openxmlformats.org/officeDocument/2006/customXml" ds:itemID="{3FA7C113-D09E-4D42-9BCF-42AEC1BE5404}"/>
</file>

<file path=docProps/app.xml><?xml version="1.0" encoding="utf-8"?>
<Properties xmlns="http://schemas.openxmlformats.org/officeDocument/2006/extended-properties" xmlns:vt="http://schemas.openxmlformats.org/officeDocument/2006/docPropsVTypes">
  <TotalTime>1363</TotalTime>
  <Words>2215</Words>
  <Application>Microsoft Office PowerPoint</Application>
  <PresentationFormat>Widescreen</PresentationFormat>
  <Paragraphs>274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Sports Facilities Provision Survey  Kensington Gardens</vt:lpstr>
      <vt:lpstr>Kensington Gardens</vt:lpstr>
      <vt:lpstr>Kensington Gardens</vt:lpstr>
      <vt:lpstr>Kensington Gardens</vt:lpstr>
      <vt:lpstr>Kensington Gardens</vt:lpstr>
      <vt:lpstr>Kensington Gardens</vt:lpstr>
      <vt:lpstr>Kensington Gardens</vt:lpstr>
      <vt:lpstr>Kensington Gardens</vt:lpstr>
      <vt:lpstr>Kensington Gardens</vt:lpstr>
      <vt:lpstr>Kensington Gardens</vt:lpstr>
      <vt:lpstr>Kensington Gardens</vt:lpstr>
      <vt:lpstr>Kensington Gardens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Facilities Provision Survey</dc:title>
  <dc:creator>Michael Winter</dc:creator>
  <cp:lastModifiedBy>Michael Winter</cp:lastModifiedBy>
  <cp:revision>4</cp:revision>
  <dcterms:created xsi:type="dcterms:W3CDTF">2024-04-15T13:09:43Z</dcterms:created>
  <dcterms:modified xsi:type="dcterms:W3CDTF">2024-06-20T11:07:55Z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0x010100EB5A55023E9AD24D9C378EBC281C0874</vt:lpwstr>
  </property>
</Properties>
</file>