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8" r:id="rId7"/>
    <p:sldId id="263" r:id="rId8"/>
    <p:sldId id="264" r:id="rId9"/>
    <p:sldId id="271" r:id="rId10"/>
    <p:sldId id="266" r:id="rId11"/>
    <p:sldId id="269"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EBBCC7-9443-485E-812A-D29D41B7AE3A}" v="21" dt="2024-06-17T14:34:19.2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0" d="100"/>
          <a:sy n="60" d="100"/>
        </p:scale>
        <p:origin x="90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 Id="rId22"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Winter" userId="71351d92-19d1-435e-973d-581427284b12" providerId="ADAL" clId="{0FEBBCC7-9443-485E-812A-D29D41B7AE3A}"/>
    <pc:docChg chg="undo redo custSel addSld delSld modSld">
      <pc:chgData name="Michael Winter" userId="71351d92-19d1-435e-973d-581427284b12" providerId="ADAL" clId="{0FEBBCC7-9443-485E-812A-D29D41B7AE3A}" dt="2024-06-18T15:11:32.732" v="3489" actId="313"/>
      <pc:docMkLst>
        <pc:docMk/>
      </pc:docMkLst>
      <pc:sldChg chg="modSp mod">
        <pc:chgData name="Michael Winter" userId="71351d92-19d1-435e-973d-581427284b12" providerId="ADAL" clId="{0FEBBCC7-9443-485E-812A-D29D41B7AE3A}" dt="2024-06-11T11:05:40.261" v="7" actId="20577"/>
        <pc:sldMkLst>
          <pc:docMk/>
          <pc:sldMk cId="755266462" sldId="256"/>
        </pc:sldMkLst>
        <pc:spChg chg="mod">
          <ac:chgData name="Michael Winter" userId="71351d92-19d1-435e-973d-581427284b12" providerId="ADAL" clId="{0FEBBCC7-9443-485E-812A-D29D41B7AE3A}" dt="2024-06-11T11:05:40.261" v="7" actId="20577"/>
          <ac:spMkLst>
            <pc:docMk/>
            <pc:sldMk cId="755266462" sldId="256"/>
            <ac:spMk id="2" creationId="{167C2484-5650-BC15-8A6B-DD4F97F0D2C9}"/>
          </ac:spMkLst>
        </pc:spChg>
      </pc:sldChg>
      <pc:sldChg chg="modSp mod">
        <pc:chgData name="Michael Winter" userId="71351d92-19d1-435e-973d-581427284b12" providerId="ADAL" clId="{0FEBBCC7-9443-485E-812A-D29D41B7AE3A}" dt="2024-06-11T11:14:04.144" v="178" actId="20577"/>
        <pc:sldMkLst>
          <pc:docMk/>
          <pc:sldMk cId="1481428112" sldId="259"/>
        </pc:sldMkLst>
        <pc:spChg chg="mod">
          <ac:chgData name="Michael Winter" userId="71351d92-19d1-435e-973d-581427284b12" providerId="ADAL" clId="{0FEBBCC7-9443-485E-812A-D29D41B7AE3A}" dt="2024-06-11T11:05:46.484" v="15" actId="20577"/>
          <ac:spMkLst>
            <pc:docMk/>
            <pc:sldMk cId="1481428112" sldId="259"/>
            <ac:spMk id="2" creationId="{B2D840B4-836E-C6B7-3BFA-36F9237B64FD}"/>
          </ac:spMkLst>
        </pc:spChg>
        <pc:spChg chg="mod">
          <ac:chgData name="Michael Winter" userId="71351d92-19d1-435e-973d-581427284b12" providerId="ADAL" clId="{0FEBBCC7-9443-485E-812A-D29D41B7AE3A}" dt="2024-06-11T11:14:04.144" v="178" actId="20577"/>
          <ac:spMkLst>
            <pc:docMk/>
            <pc:sldMk cId="1481428112" sldId="259"/>
            <ac:spMk id="3" creationId="{E13AE403-27A3-F2EB-E46E-FAD88FC66761}"/>
          </ac:spMkLst>
        </pc:spChg>
      </pc:sldChg>
      <pc:sldChg chg="addSp delSp modSp mod">
        <pc:chgData name="Michael Winter" userId="71351d92-19d1-435e-973d-581427284b12" providerId="ADAL" clId="{0FEBBCC7-9443-485E-812A-D29D41B7AE3A}" dt="2024-06-11T11:23:19.787" v="369" actId="20577"/>
        <pc:sldMkLst>
          <pc:docMk/>
          <pc:sldMk cId="1179968749" sldId="260"/>
        </pc:sldMkLst>
        <pc:spChg chg="mod">
          <ac:chgData name="Michael Winter" userId="71351d92-19d1-435e-973d-581427284b12" providerId="ADAL" clId="{0FEBBCC7-9443-485E-812A-D29D41B7AE3A}" dt="2024-06-11T11:23:19.787" v="369" actId="20577"/>
          <ac:spMkLst>
            <pc:docMk/>
            <pc:sldMk cId="1179968749" sldId="260"/>
            <ac:spMk id="2" creationId="{B2D840B4-836E-C6B7-3BFA-36F9237B64FD}"/>
          </ac:spMkLst>
        </pc:spChg>
        <pc:spChg chg="mod">
          <ac:chgData name="Michael Winter" userId="71351d92-19d1-435e-973d-581427284b12" providerId="ADAL" clId="{0FEBBCC7-9443-485E-812A-D29D41B7AE3A}" dt="2024-06-11T11:22:50.009" v="361" actId="20577"/>
          <ac:spMkLst>
            <pc:docMk/>
            <pc:sldMk cId="1179968749" sldId="260"/>
            <ac:spMk id="3" creationId="{E13AE403-27A3-F2EB-E46E-FAD88FC66761}"/>
          </ac:spMkLst>
        </pc:spChg>
        <pc:spChg chg="mod">
          <ac:chgData name="Michael Winter" userId="71351d92-19d1-435e-973d-581427284b12" providerId="ADAL" clId="{0FEBBCC7-9443-485E-812A-D29D41B7AE3A}" dt="2024-06-11T11:17:23.572" v="315" actId="20577"/>
          <ac:spMkLst>
            <pc:docMk/>
            <pc:sldMk cId="1179968749" sldId="260"/>
            <ac:spMk id="9" creationId="{B3B8FAC3-CDFB-007E-D1B1-9D03BF170693}"/>
          </ac:spMkLst>
        </pc:spChg>
        <pc:picChg chg="add mod modCrop">
          <ac:chgData name="Michael Winter" userId="71351d92-19d1-435e-973d-581427284b12" providerId="ADAL" clId="{0FEBBCC7-9443-485E-812A-D29D41B7AE3A}" dt="2024-06-11T11:18:25.644" v="322" actId="732"/>
          <ac:picMkLst>
            <pc:docMk/>
            <pc:sldMk cId="1179968749" sldId="260"/>
            <ac:picMk id="5" creationId="{C3ECDD9C-4673-43FE-0E75-9FC25A926CD8}"/>
          </ac:picMkLst>
        </pc:picChg>
        <pc:picChg chg="add mod modCrop">
          <ac:chgData name="Michael Winter" userId="71351d92-19d1-435e-973d-581427284b12" providerId="ADAL" clId="{0FEBBCC7-9443-485E-812A-D29D41B7AE3A}" dt="2024-06-11T11:18:38.612" v="324" actId="1076"/>
          <ac:picMkLst>
            <pc:docMk/>
            <pc:sldMk cId="1179968749" sldId="260"/>
            <ac:picMk id="6" creationId="{7DDD871B-545B-951A-3648-BD85E3CF5E71}"/>
          </ac:picMkLst>
        </pc:picChg>
        <pc:picChg chg="add del">
          <ac:chgData name="Michael Winter" userId="71351d92-19d1-435e-973d-581427284b12" providerId="ADAL" clId="{0FEBBCC7-9443-485E-812A-D29D41B7AE3A}" dt="2024-06-11T11:17:16.800" v="306" actId="478"/>
          <ac:picMkLst>
            <pc:docMk/>
            <pc:sldMk cId="1179968749" sldId="260"/>
            <ac:picMk id="10" creationId="{6B28B0E2-D662-618F-7CA4-5CC8E834C4B6}"/>
          </ac:picMkLst>
        </pc:picChg>
        <pc:picChg chg="del">
          <ac:chgData name="Michael Winter" userId="71351d92-19d1-435e-973d-581427284b12" providerId="ADAL" clId="{0FEBBCC7-9443-485E-812A-D29D41B7AE3A}" dt="2024-06-11T11:17:17.804" v="307" actId="478"/>
          <ac:picMkLst>
            <pc:docMk/>
            <pc:sldMk cId="1179968749" sldId="260"/>
            <ac:picMk id="11" creationId="{B204C116-4E64-E19B-DCA2-C19CA950DB91}"/>
          </ac:picMkLst>
        </pc:picChg>
      </pc:sldChg>
      <pc:sldChg chg="addSp delSp modSp mod">
        <pc:chgData name="Michael Winter" userId="71351d92-19d1-435e-973d-581427284b12" providerId="ADAL" clId="{0FEBBCC7-9443-485E-812A-D29D41B7AE3A}" dt="2024-06-11T11:27:52.842" v="584" actId="20577"/>
        <pc:sldMkLst>
          <pc:docMk/>
          <pc:sldMk cId="125404060" sldId="261"/>
        </pc:sldMkLst>
        <pc:spChg chg="mod">
          <ac:chgData name="Michael Winter" userId="71351d92-19d1-435e-973d-581427284b12" providerId="ADAL" clId="{0FEBBCC7-9443-485E-812A-D29D41B7AE3A}" dt="2024-06-11T11:23:25.126" v="377" actId="20577"/>
          <ac:spMkLst>
            <pc:docMk/>
            <pc:sldMk cId="125404060" sldId="261"/>
            <ac:spMk id="2" creationId="{B2D840B4-836E-C6B7-3BFA-36F9237B64FD}"/>
          </ac:spMkLst>
        </pc:spChg>
        <pc:spChg chg="add del mod">
          <ac:chgData name="Michael Winter" userId="71351d92-19d1-435e-973d-581427284b12" providerId="ADAL" clId="{0FEBBCC7-9443-485E-812A-D29D41B7AE3A}" dt="2024-06-11T11:24:11.785" v="387" actId="478"/>
          <ac:spMkLst>
            <pc:docMk/>
            <pc:sldMk cId="125404060" sldId="261"/>
            <ac:spMk id="4" creationId="{42B36501-1D27-52F7-478F-43144D5FC6E9}"/>
          </ac:spMkLst>
        </pc:spChg>
        <pc:spChg chg="mod">
          <ac:chgData name="Michael Winter" userId="71351d92-19d1-435e-973d-581427284b12" providerId="ADAL" clId="{0FEBBCC7-9443-485E-812A-D29D41B7AE3A}" dt="2024-06-11T11:26:37.477" v="435" actId="20577"/>
          <ac:spMkLst>
            <pc:docMk/>
            <pc:sldMk cId="125404060" sldId="261"/>
            <ac:spMk id="6" creationId="{8FAE3750-9664-A683-09DE-579534E4E22D}"/>
          </ac:spMkLst>
        </pc:spChg>
        <pc:spChg chg="mod">
          <ac:chgData name="Michael Winter" userId="71351d92-19d1-435e-973d-581427284b12" providerId="ADAL" clId="{0FEBBCC7-9443-485E-812A-D29D41B7AE3A}" dt="2024-06-11T11:27:52.842" v="584" actId="20577"/>
          <ac:spMkLst>
            <pc:docMk/>
            <pc:sldMk cId="125404060" sldId="261"/>
            <ac:spMk id="16" creationId="{254C966D-251E-E4EC-1CFD-5595DEDE2A7E}"/>
          </ac:spMkLst>
        </pc:spChg>
        <pc:spChg chg="mod">
          <ac:chgData name="Michael Winter" userId="71351d92-19d1-435e-973d-581427284b12" providerId="ADAL" clId="{0FEBBCC7-9443-485E-812A-D29D41B7AE3A}" dt="2024-06-11T11:25:15.874" v="415" actId="20577"/>
          <ac:spMkLst>
            <pc:docMk/>
            <pc:sldMk cId="125404060" sldId="261"/>
            <ac:spMk id="17" creationId="{B361A49E-1284-EC64-C6C9-129D22497940}"/>
          </ac:spMkLst>
        </pc:spChg>
        <pc:grpChg chg="add del">
          <ac:chgData name="Michael Winter" userId="71351d92-19d1-435e-973d-581427284b12" providerId="ADAL" clId="{0FEBBCC7-9443-485E-812A-D29D41B7AE3A}" dt="2024-06-11T11:24:14.316" v="388" actId="478"/>
          <ac:grpSpMkLst>
            <pc:docMk/>
            <pc:sldMk cId="125404060" sldId="261"/>
            <ac:grpSpMk id="18" creationId="{88EBEE9F-597B-C8AA-6D82-1F088BAB619C}"/>
          </ac:grpSpMkLst>
        </pc:grpChg>
        <pc:picChg chg="add mod modCrop">
          <ac:chgData name="Michael Winter" userId="71351d92-19d1-435e-973d-581427284b12" providerId="ADAL" clId="{0FEBBCC7-9443-485E-812A-D29D41B7AE3A}" dt="2024-06-11T11:24:47.789" v="398" actId="732"/>
          <ac:picMkLst>
            <pc:docMk/>
            <pc:sldMk cId="125404060" sldId="261"/>
            <ac:picMk id="8" creationId="{DC778854-67FD-1209-BEEC-C44E8956AF21}"/>
          </ac:picMkLst>
        </pc:picChg>
        <pc:picChg chg="add mod modCrop">
          <ac:chgData name="Michael Winter" userId="71351d92-19d1-435e-973d-581427284b12" providerId="ADAL" clId="{0FEBBCC7-9443-485E-812A-D29D41B7AE3A}" dt="2024-06-11T11:24:52.274" v="399" actId="1076"/>
          <ac:picMkLst>
            <pc:docMk/>
            <pc:sldMk cId="125404060" sldId="261"/>
            <ac:picMk id="9" creationId="{47861036-8FAE-204C-659E-DB2657EA6B86}"/>
          </ac:picMkLst>
        </pc:picChg>
        <pc:picChg chg="add mod modCrop">
          <ac:chgData name="Michael Winter" userId="71351d92-19d1-435e-973d-581427284b12" providerId="ADAL" clId="{0FEBBCC7-9443-485E-812A-D29D41B7AE3A}" dt="2024-06-11T11:24:54.597" v="400" actId="1076"/>
          <ac:picMkLst>
            <pc:docMk/>
            <pc:sldMk cId="125404060" sldId="261"/>
            <ac:picMk id="10" creationId="{EB75CA97-858F-F6E8-81CC-0AF537669B4F}"/>
          </ac:picMkLst>
        </pc:picChg>
        <pc:picChg chg="add mod modCrop">
          <ac:chgData name="Michael Winter" userId="71351d92-19d1-435e-973d-581427284b12" providerId="ADAL" clId="{0FEBBCC7-9443-485E-812A-D29D41B7AE3A}" dt="2024-06-11T11:26:22.761" v="423" actId="732"/>
          <ac:picMkLst>
            <pc:docMk/>
            <pc:sldMk cId="125404060" sldId="261"/>
            <ac:picMk id="13" creationId="{BD64B7D7-BB33-0727-9DA1-03E28933F2B6}"/>
          </ac:picMkLst>
        </pc:picChg>
        <pc:picChg chg="add mod modCrop">
          <ac:chgData name="Michael Winter" userId="71351d92-19d1-435e-973d-581427284b12" providerId="ADAL" clId="{0FEBBCC7-9443-485E-812A-D29D41B7AE3A}" dt="2024-06-11T11:26:30.724" v="426" actId="1076"/>
          <ac:picMkLst>
            <pc:docMk/>
            <pc:sldMk cId="125404060" sldId="261"/>
            <ac:picMk id="14" creationId="{4D66F6FC-248B-127E-EC71-2429ED1B3255}"/>
          </ac:picMkLst>
        </pc:picChg>
        <pc:picChg chg="del">
          <ac:chgData name="Michael Winter" userId="71351d92-19d1-435e-973d-581427284b12" providerId="ADAL" clId="{0FEBBCC7-9443-485E-812A-D29D41B7AE3A}" dt="2024-06-11T11:25:58.305" v="417" actId="478"/>
          <ac:picMkLst>
            <pc:docMk/>
            <pc:sldMk cId="125404060" sldId="261"/>
            <ac:picMk id="20" creationId="{2E686A6D-5E60-D57C-30E3-AB34F989AC37}"/>
          </ac:picMkLst>
        </pc:picChg>
        <pc:picChg chg="del">
          <ac:chgData name="Michael Winter" userId="71351d92-19d1-435e-973d-581427284b12" providerId="ADAL" clId="{0FEBBCC7-9443-485E-812A-D29D41B7AE3A}" dt="2024-06-11T11:25:57.366" v="416" actId="478"/>
          <ac:picMkLst>
            <pc:docMk/>
            <pc:sldMk cId="125404060" sldId="261"/>
            <ac:picMk id="21" creationId="{B13361CA-37F6-A4F6-EEDE-E07325AD13C4}"/>
          </ac:picMkLst>
        </pc:picChg>
      </pc:sldChg>
      <pc:sldChg chg="addSp delSp modSp mod">
        <pc:chgData name="Michael Winter" userId="71351d92-19d1-435e-973d-581427284b12" providerId="ADAL" clId="{0FEBBCC7-9443-485E-812A-D29D41B7AE3A}" dt="2024-06-11T11:30:21.689" v="731" actId="313"/>
        <pc:sldMkLst>
          <pc:docMk/>
          <pc:sldMk cId="2420186555" sldId="262"/>
        </pc:sldMkLst>
        <pc:spChg chg="mod">
          <ac:chgData name="Michael Winter" userId="71351d92-19d1-435e-973d-581427284b12" providerId="ADAL" clId="{0FEBBCC7-9443-485E-812A-D29D41B7AE3A}" dt="2024-06-11T11:28:00.152" v="594" actId="20577"/>
          <ac:spMkLst>
            <pc:docMk/>
            <pc:sldMk cId="2420186555" sldId="262"/>
            <ac:spMk id="2" creationId="{B2D840B4-836E-C6B7-3BFA-36F9237B64FD}"/>
          </ac:spMkLst>
        </pc:spChg>
        <pc:spChg chg="mod">
          <ac:chgData name="Michael Winter" userId="71351d92-19d1-435e-973d-581427284b12" providerId="ADAL" clId="{0FEBBCC7-9443-485E-812A-D29D41B7AE3A}" dt="2024-06-11T11:28:06.897" v="606" actId="20577"/>
          <ac:spMkLst>
            <pc:docMk/>
            <pc:sldMk cId="2420186555" sldId="262"/>
            <ac:spMk id="4" creationId="{42B36501-1D27-52F7-478F-43144D5FC6E9}"/>
          </ac:spMkLst>
        </pc:spChg>
        <pc:spChg chg="mod">
          <ac:chgData name="Michael Winter" userId="71351d92-19d1-435e-973d-581427284b12" providerId="ADAL" clId="{0FEBBCC7-9443-485E-812A-D29D41B7AE3A}" dt="2024-06-11T11:30:21.689" v="731" actId="313"/>
          <ac:spMkLst>
            <pc:docMk/>
            <pc:sldMk cId="2420186555" sldId="262"/>
            <ac:spMk id="17" creationId="{B361A49E-1284-EC64-C6C9-129D22497940}"/>
          </ac:spMkLst>
        </pc:spChg>
        <pc:grpChg chg="del">
          <ac:chgData name="Michael Winter" userId="71351d92-19d1-435e-973d-581427284b12" providerId="ADAL" clId="{0FEBBCC7-9443-485E-812A-D29D41B7AE3A}" dt="2024-06-11T11:28:15.631" v="607" actId="478"/>
          <ac:grpSpMkLst>
            <pc:docMk/>
            <pc:sldMk cId="2420186555" sldId="262"/>
            <ac:grpSpMk id="10" creationId="{6BEC79B1-B00C-6376-128C-EB5A8C75C3D1}"/>
          </ac:grpSpMkLst>
        </pc:grpChg>
        <pc:picChg chg="add mod modCrop">
          <ac:chgData name="Michael Winter" userId="71351d92-19d1-435e-973d-581427284b12" providerId="ADAL" clId="{0FEBBCC7-9443-485E-812A-D29D41B7AE3A}" dt="2024-06-11T11:29:06.053" v="617" actId="1076"/>
          <ac:picMkLst>
            <pc:docMk/>
            <pc:sldMk cId="2420186555" sldId="262"/>
            <ac:picMk id="5" creationId="{B0277D4A-6436-3DB4-DD22-214F381E924C}"/>
          </ac:picMkLst>
        </pc:picChg>
        <pc:picChg chg="add mod modCrop">
          <ac:chgData name="Michael Winter" userId="71351d92-19d1-435e-973d-581427284b12" providerId="ADAL" clId="{0FEBBCC7-9443-485E-812A-D29D41B7AE3A}" dt="2024-06-11T11:28:54.205" v="613" actId="732"/>
          <ac:picMkLst>
            <pc:docMk/>
            <pc:sldMk cId="2420186555" sldId="262"/>
            <ac:picMk id="6" creationId="{0102865E-7D11-EBC2-4459-D4D6DF483FF2}"/>
          </ac:picMkLst>
        </pc:picChg>
      </pc:sldChg>
      <pc:sldChg chg="modSp mod">
        <pc:chgData name="Michael Winter" userId="71351d92-19d1-435e-973d-581427284b12" providerId="ADAL" clId="{0FEBBCC7-9443-485E-812A-D29D41B7AE3A}" dt="2024-06-11T12:03:32.640" v="1349" actId="1076"/>
        <pc:sldMkLst>
          <pc:docMk/>
          <pc:sldMk cId="273814446" sldId="263"/>
        </pc:sldMkLst>
        <pc:spChg chg="mod">
          <ac:chgData name="Michael Winter" userId="71351d92-19d1-435e-973d-581427284b12" providerId="ADAL" clId="{0FEBBCC7-9443-485E-812A-D29D41B7AE3A}" dt="2024-06-11T11:35:39.306" v="1019" actId="20577"/>
          <ac:spMkLst>
            <pc:docMk/>
            <pc:sldMk cId="273814446" sldId="263"/>
            <ac:spMk id="2" creationId="{B2D840B4-836E-C6B7-3BFA-36F9237B64FD}"/>
          </ac:spMkLst>
        </pc:spChg>
        <pc:spChg chg="mod">
          <ac:chgData name="Michael Winter" userId="71351d92-19d1-435e-973d-581427284b12" providerId="ADAL" clId="{0FEBBCC7-9443-485E-812A-D29D41B7AE3A}" dt="2024-06-11T12:03:32.640" v="1349" actId="1076"/>
          <ac:spMkLst>
            <pc:docMk/>
            <pc:sldMk cId="273814446" sldId="263"/>
            <ac:spMk id="5" creationId="{942A4D32-6E5E-550D-1EE8-EC48C6DB282B}"/>
          </ac:spMkLst>
        </pc:spChg>
        <pc:spChg chg="mod">
          <ac:chgData name="Michael Winter" userId="71351d92-19d1-435e-973d-581427284b12" providerId="ADAL" clId="{0FEBBCC7-9443-485E-812A-D29D41B7AE3A}" dt="2024-06-11T12:03:32.640" v="1349" actId="1076"/>
          <ac:spMkLst>
            <pc:docMk/>
            <pc:sldMk cId="273814446" sldId="263"/>
            <ac:spMk id="16" creationId="{254C966D-251E-E4EC-1CFD-5595DEDE2A7E}"/>
          </ac:spMkLst>
        </pc:spChg>
        <pc:graphicFrameChg chg="mod modGraphic">
          <ac:chgData name="Michael Winter" userId="71351d92-19d1-435e-973d-581427284b12" providerId="ADAL" clId="{0FEBBCC7-9443-485E-812A-D29D41B7AE3A}" dt="2024-06-11T12:01:58.828" v="1276" actId="20577"/>
          <ac:graphicFrameMkLst>
            <pc:docMk/>
            <pc:sldMk cId="273814446" sldId="263"/>
            <ac:graphicFrameMk id="3" creationId="{54E2E324-4079-C10E-10A0-F5A4FF793149}"/>
          </ac:graphicFrameMkLst>
        </pc:graphicFrameChg>
      </pc:sldChg>
      <pc:sldChg chg="addSp delSp modSp mod">
        <pc:chgData name="Michael Winter" userId="71351d92-19d1-435e-973d-581427284b12" providerId="ADAL" clId="{0FEBBCC7-9443-485E-812A-D29D41B7AE3A}" dt="2024-06-17T13:51:56.297" v="1816" actId="207"/>
        <pc:sldMkLst>
          <pc:docMk/>
          <pc:sldMk cId="3844523734" sldId="264"/>
        </pc:sldMkLst>
        <pc:spChg chg="mod">
          <ac:chgData name="Michael Winter" userId="71351d92-19d1-435e-973d-581427284b12" providerId="ADAL" clId="{0FEBBCC7-9443-485E-812A-D29D41B7AE3A}" dt="2024-06-11T16:00:38.022" v="1404" actId="1076"/>
          <ac:spMkLst>
            <pc:docMk/>
            <pc:sldMk cId="3844523734" sldId="264"/>
            <ac:spMk id="2" creationId="{B2D840B4-836E-C6B7-3BFA-36F9237B64FD}"/>
          </ac:spMkLst>
        </pc:spChg>
        <pc:spChg chg="mod">
          <ac:chgData name="Michael Winter" userId="71351d92-19d1-435e-973d-581427284b12" providerId="ADAL" clId="{0FEBBCC7-9443-485E-812A-D29D41B7AE3A}" dt="2024-06-11T16:01:20.168" v="1435" actId="403"/>
          <ac:spMkLst>
            <pc:docMk/>
            <pc:sldMk cId="3844523734" sldId="264"/>
            <ac:spMk id="4" creationId="{42B36501-1D27-52F7-478F-43144D5FC6E9}"/>
          </ac:spMkLst>
        </pc:spChg>
        <pc:spChg chg="del mod">
          <ac:chgData name="Michael Winter" userId="71351d92-19d1-435e-973d-581427284b12" providerId="ADAL" clId="{0FEBBCC7-9443-485E-812A-D29D41B7AE3A}" dt="2024-06-17T13:41:12.911" v="1554" actId="478"/>
          <ac:spMkLst>
            <pc:docMk/>
            <pc:sldMk cId="3844523734" sldId="264"/>
            <ac:spMk id="6" creationId="{799297F9-5EDB-7B32-A995-4722590D5F79}"/>
          </ac:spMkLst>
        </pc:spChg>
        <pc:spChg chg="del mod">
          <ac:chgData name="Michael Winter" userId="71351d92-19d1-435e-973d-581427284b12" providerId="ADAL" clId="{0FEBBCC7-9443-485E-812A-D29D41B7AE3A}" dt="2024-06-17T13:42:09.753" v="1561" actId="478"/>
          <ac:spMkLst>
            <pc:docMk/>
            <pc:sldMk cId="3844523734" sldId="264"/>
            <ac:spMk id="7" creationId="{93EECA6F-030F-A17E-D5DD-86C7E063D8AF}"/>
          </ac:spMkLst>
        </pc:spChg>
        <pc:spChg chg="del mod">
          <ac:chgData name="Michael Winter" userId="71351d92-19d1-435e-973d-581427284b12" providerId="ADAL" clId="{0FEBBCC7-9443-485E-812A-D29D41B7AE3A}" dt="2024-06-17T13:42:11.203" v="1562" actId="478"/>
          <ac:spMkLst>
            <pc:docMk/>
            <pc:sldMk cId="3844523734" sldId="264"/>
            <ac:spMk id="8" creationId="{8C1008CD-D467-266C-CA1E-F08A0B898AB9}"/>
          </ac:spMkLst>
        </pc:spChg>
        <pc:spChg chg="mod">
          <ac:chgData name="Michael Winter" userId="71351d92-19d1-435e-973d-581427284b12" providerId="ADAL" clId="{0FEBBCC7-9443-485E-812A-D29D41B7AE3A}" dt="2024-06-17T13:42:14.240" v="1563" actId="14100"/>
          <ac:spMkLst>
            <pc:docMk/>
            <pc:sldMk cId="3844523734" sldId="264"/>
            <ac:spMk id="16" creationId="{254C966D-251E-E4EC-1CFD-5595DEDE2A7E}"/>
          </ac:spMkLst>
        </pc:spChg>
        <pc:graphicFrameChg chg="del mod">
          <ac:chgData name="Michael Winter" userId="71351d92-19d1-435e-973d-581427284b12" providerId="ADAL" clId="{0FEBBCC7-9443-485E-812A-D29D41B7AE3A}" dt="2024-06-11T15:59:53.074" v="1372" actId="478"/>
          <ac:graphicFrameMkLst>
            <pc:docMk/>
            <pc:sldMk cId="3844523734" sldId="264"/>
            <ac:graphicFrameMk id="3" creationId="{2854D218-B0A2-44D3-BBDD-F26479FF33F3}"/>
          </ac:graphicFrameMkLst>
        </pc:graphicFrameChg>
        <pc:graphicFrameChg chg="add del mod">
          <ac:chgData name="Michael Winter" userId="71351d92-19d1-435e-973d-581427284b12" providerId="ADAL" clId="{0FEBBCC7-9443-485E-812A-D29D41B7AE3A}" dt="2024-06-17T13:42:07.564" v="1560" actId="478"/>
          <ac:graphicFrameMkLst>
            <pc:docMk/>
            <pc:sldMk cId="3844523734" sldId="264"/>
            <ac:graphicFrameMk id="3" creationId="{3FA8B108-9D69-665A-53A3-3153972FCEEA}"/>
          </ac:graphicFrameMkLst>
        </pc:graphicFrameChg>
        <pc:graphicFrameChg chg="del">
          <ac:chgData name="Michael Winter" userId="71351d92-19d1-435e-973d-581427284b12" providerId="ADAL" clId="{0FEBBCC7-9443-485E-812A-D29D41B7AE3A}" dt="2024-06-11T16:00:06.142" v="1375" actId="478"/>
          <ac:graphicFrameMkLst>
            <pc:docMk/>
            <pc:sldMk cId="3844523734" sldId="264"/>
            <ac:graphicFrameMk id="5" creationId="{786A00EF-D5FA-A66F-02A5-8704370275F1}"/>
          </ac:graphicFrameMkLst>
        </pc:graphicFrameChg>
        <pc:graphicFrameChg chg="add mod modGraphic">
          <ac:chgData name="Michael Winter" userId="71351d92-19d1-435e-973d-581427284b12" providerId="ADAL" clId="{0FEBBCC7-9443-485E-812A-D29D41B7AE3A}" dt="2024-06-17T13:51:56.297" v="1816" actId="207"/>
          <ac:graphicFrameMkLst>
            <pc:docMk/>
            <pc:sldMk cId="3844523734" sldId="264"/>
            <ac:graphicFrameMk id="9" creationId="{799E860C-68A8-EFAE-5F53-FE584D25A4DD}"/>
          </ac:graphicFrameMkLst>
        </pc:graphicFrameChg>
        <pc:graphicFrameChg chg="add del mod modGraphic">
          <ac:chgData name="Michael Winter" userId="71351d92-19d1-435e-973d-581427284b12" providerId="ADAL" clId="{0FEBBCC7-9443-485E-812A-D29D41B7AE3A}" dt="2024-06-17T13:41:34.434" v="1556" actId="478"/>
          <ac:graphicFrameMkLst>
            <pc:docMk/>
            <pc:sldMk cId="3844523734" sldId="264"/>
            <ac:graphicFrameMk id="10" creationId="{3F9B244F-21F6-4F07-51F0-79692EB0F214}"/>
          </ac:graphicFrameMkLst>
        </pc:graphicFrameChg>
      </pc:sldChg>
      <pc:sldChg chg="addSp delSp modSp mod">
        <pc:chgData name="Michael Winter" userId="71351d92-19d1-435e-973d-581427284b12" providerId="ADAL" clId="{0FEBBCC7-9443-485E-812A-D29D41B7AE3A}" dt="2024-06-17T14:20:10.174" v="2816" actId="1076"/>
        <pc:sldMkLst>
          <pc:docMk/>
          <pc:sldMk cId="1831437578" sldId="266"/>
        </pc:sldMkLst>
        <pc:spChg chg="mod">
          <ac:chgData name="Michael Winter" userId="71351d92-19d1-435e-973d-581427284b12" providerId="ADAL" clId="{0FEBBCC7-9443-485E-812A-D29D41B7AE3A}" dt="2024-06-17T14:10:05.428" v="2290" actId="20577"/>
          <ac:spMkLst>
            <pc:docMk/>
            <pc:sldMk cId="1831437578" sldId="266"/>
            <ac:spMk id="2" creationId="{B2D840B4-836E-C6B7-3BFA-36F9237B64FD}"/>
          </ac:spMkLst>
        </pc:spChg>
        <pc:spChg chg="mod">
          <ac:chgData name="Michael Winter" userId="71351d92-19d1-435e-973d-581427284b12" providerId="ADAL" clId="{0FEBBCC7-9443-485E-812A-D29D41B7AE3A}" dt="2024-06-17T14:20:08.619" v="2815" actId="1076"/>
          <ac:spMkLst>
            <pc:docMk/>
            <pc:sldMk cId="1831437578" sldId="266"/>
            <ac:spMk id="3" creationId="{B0F2D5A8-9F79-EEB0-3378-3920DF254978}"/>
          </ac:spMkLst>
        </pc:spChg>
        <pc:spChg chg="mod">
          <ac:chgData name="Michael Winter" userId="71351d92-19d1-435e-973d-581427284b12" providerId="ADAL" clId="{0FEBBCC7-9443-485E-812A-D29D41B7AE3A}" dt="2024-06-17T14:20:01.958" v="2812" actId="1076"/>
          <ac:spMkLst>
            <pc:docMk/>
            <pc:sldMk cId="1831437578" sldId="266"/>
            <ac:spMk id="5" creationId="{EF21349E-5D02-91EE-9938-DAB416CDC620}"/>
          </ac:spMkLst>
        </pc:spChg>
        <pc:spChg chg="del">
          <ac:chgData name="Michael Winter" userId="71351d92-19d1-435e-973d-581427284b12" providerId="ADAL" clId="{0FEBBCC7-9443-485E-812A-D29D41B7AE3A}" dt="2024-06-17T14:11:37.749" v="2374" actId="478"/>
          <ac:spMkLst>
            <pc:docMk/>
            <pc:sldMk cId="1831437578" sldId="266"/>
            <ac:spMk id="6" creationId="{463DDD52-3678-EA1B-FD82-15CE9A05565A}"/>
          </ac:spMkLst>
        </pc:spChg>
        <pc:spChg chg="add mod">
          <ac:chgData name="Michael Winter" userId="71351d92-19d1-435e-973d-581427284b12" providerId="ADAL" clId="{0FEBBCC7-9443-485E-812A-D29D41B7AE3A}" dt="2024-06-17T14:20:06.368" v="2814" actId="1076"/>
          <ac:spMkLst>
            <pc:docMk/>
            <pc:sldMk cId="1831437578" sldId="266"/>
            <ac:spMk id="7" creationId="{A1EFBB63-94FE-F56B-D71D-CF7FA06578CD}"/>
          </ac:spMkLst>
        </pc:spChg>
        <pc:spChg chg="mod">
          <ac:chgData name="Michael Winter" userId="71351d92-19d1-435e-973d-581427284b12" providerId="ADAL" clId="{0FEBBCC7-9443-485E-812A-D29D41B7AE3A}" dt="2024-06-17T14:10:48.228" v="2358" actId="20577"/>
          <ac:spMkLst>
            <pc:docMk/>
            <pc:sldMk cId="1831437578" sldId="266"/>
            <ac:spMk id="8" creationId="{CB46CCFB-9C32-5073-5D0A-76B05E1A7526}"/>
          </ac:spMkLst>
        </pc:spChg>
        <pc:spChg chg="mod">
          <ac:chgData name="Michael Winter" userId="71351d92-19d1-435e-973d-581427284b12" providerId="ADAL" clId="{0FEBBCC7-9443-485E-812A-D29D41B7AE3A}" dt="2024-06-17T14:20:10.174" v="2816" actId="1076"/>
          <ac:spMkLst>
            <pc:docMk/>
            <pc:sldMk cId="1831437578" sldId="266"/>
            <ac:spMk id="10" creationId="{D12787A1-B35D-4146-4592-6942EE86AB98}"/>
          </ac:spMkLst>
        </pc:spChg>
      </pc:sldChg>
      <pc:sldChg chg="addSp delSp modSp mod">
        <pc:chgData name="Michael Winter" userId="71351d92-19d1-435e-973d-581427284b12" providerId="ADAL" clId="{0FEBBCC7-9443-485E-812A-D29D41B7AE3A}" dt="2024-06-18T15:11:32.732" v="3489" actId="313"/>
        <pc:sldMkLst>
          <pc:docMk/>
          <pc:sldMk cId="4083325083" sldId="267"/>
        </pc:sldMkLst>
        <pc:spChg chg="mod">
          <ac:chgData name="Michael Winter" userId="71351d92-19d1-435e-973d-581427284b12" providerId="ADAL" clId="{0FEBBCC7-9443-485E-812A-D29D41B7AE3A}" dt="2024-06-17T14:26:33.364" v="3388" actId="20577"/>
          <ac:spMkLst>
            <pc:docMk/>
            <pc:sldMk cId="4083325083" sldId="267"/>
            <ac:spMk id="2" creationId="{B2D840B4-836E-C6B7-3BFA-36F9237B64FD}"/>
          </ac:spMkLst>
        </pc:spChg>
        <pc:spChg chg="mod">
          <ac:chgData name="Michael Winter" userId="71351d92-19d1-435e-973d-581427284b12" providerId="ADAL" clId="{0FEBBCC7-9443-485E-812A-D29D41B7AE3A}" dt="2024-06-17T14:28:35.765" v="3410" actId="14100"/>
          <ac:spMkLst>
            <pc:docMk/>
            <pc:sldMk cId="4083325083" sldId="267"/>
            <ac:spMk id="3" creationId="{CA5EB3D4-F9E4-7A55-C27B-01849C5490D5}"/>
          </ac:spMkLst>
        </pc:spChg>
        <pc:spChg chg="mod">
          <ac:chgData name="Michael Winter" userId="71351d92-19d1-435e-973d-581427284b12" providerId="ADAL" clId="{0FEBBCC7-9443-485E-812A-D29D41B7AE3A}" dt="2024-06-17T14:27:36.097" v="3397" actId="14100"/>
          <ac:spMkLst>
            <pc:docMk/>
            <pc:sldMk cId="4083325083" sldId="267"/>
            <ac:spMk id="5" creationId="{BE007E29-F61A-104B-23FA-8FAC6B04CCCF}"/>
          </ac:spMkLst>
        </pc:spChg>
        <pc:spChg chg="mod">
          <ac:chgData name="Michael Winter" userId="71351d92-19d1-435e-973d-581427284b12" providerId="ADAL" clId="{0FEBBCC7-9443-485E-812A-D29D41B7AE3A}" dt="2024-06-17T14:31:35.334" v="3443"/>
          <ac:spMkLst>
            <pc:docMk/>
            <pc:sldMk cId="4083325083" sldId="267"/>
            <ac:spMk id="6" creationId="{EDDB7D08-C227-EA53-4174-187551F6A86E}"/>
          </ac:spMkLst>
        </pc:spChg>
        <pc:spChg chg="mod">
          <ac:chgData name="Michael Winter" userId="71351d92-19d1-435e-973d-581427284b12" providerId="ADAL" clId="{0FEBBCC7-9443-485E-812A-D29D41B7AE3A}" dt="2024-06-17T14:27:06.647" v="3390" actId="20577"/>
          <ac:spMkLst>
            <pc:docMk/>
            <pc:sldMk cId="4083325083" sldId="267"/>
            <ac:spMk id="7" creationId="{35C86369-ABAF-00B8-FFCC-2B34C5B51A2B}"/>
          </ac:spMkLst>
        </pc:spChg>
        <pc:spChg chg="mod">
          <ac:chgData name="Michael Winter" userId="71351d92-19d1-435e-973d-581427284b12" providerId="ADAL" clId="{0FEBBCC7-9443-485E-812A-D29D41B7AE3A}" dt="2024-06-17T14:32:01.444" v="3446" actId="14100"/>
          <ac:spMkLst>
            <pc:docMk/>
            <pc:sldMk cId="4083325083" sldId="267"/>
            <ac:spMk id="8" creationId="{A28339AB-FAC4-B510-287F-B05647D08EFE}"/>
          </ac:spMkLst>
        </pc:spChg>
        <pc:spChg chg="mod">
          <ac:chgData name="Michael Winter" userId="71351d92-19d1-435e-973d-581427284b12" providerId="ADAL" clId="{0FEBBCC7-9443-485E-812A-D29D41B7AE3A}" dt="2024-06-17T14:31:47.034" v="3444"/>
          <ac:spMkLst>
            <pc:docMk/>
            <pc:sldMk cId="4083325083" sldId="267"/>
            <ac:spMk id="9" creationId="{E67698C1-9A42-71AB-3AF0-5A391BF3B27B}"/>
          </ac:spMkLst>
        </pc:spChg>
        <pc:spChg chg="mod">
          <ac:chgData name="Michael Winter" userId="71351d92-19d1-435e-973d-581427284b12" providerId="ADAL" clId="{0FEBBCC7-9443-485E-812A-D29D41B7AE3A}" dt="2024-06-17T14:33:43.226" v="3458" actId="1076"/>
          <ac:spMkLst>
            <pc:docMk/>
            <pc:sldMk cId="4083325083" sldId="267"/>
            <ac:spMk id="10" creationId="{569A290D-4B67-0C10-50EF-689695854A14}"/>
          </ac:spMkLst>
        </pc:spChg>
        <pc:spChg chg="mod">
          <ac:chgData name="Michael Winter" userId="71351d92-19d1-435e-973d-581427284b12" providerId="ADAL" clId="{0FEBBCC7-9443-485E-812A-D29D41B7AE3A}" dt="2024-06-17T14:27:53.844" v="3401" actId="14100"/>
          <ac:spMkLst>
            <pc:docMk/>
            <pc:sldMk cId="4083325083" sldId="267"/>
            <ac:spMk id="11" creationId="{11548376-3AE3-1E11-2B5F-517DEC66F0B3}"/>
          </ac:spMkLst>
        </pc:spChg>
        <pc:spChg chg="mod">
          <ac:chgData name="Michael Winter" userId="71351d92-19d1-435e-973d-581427284b12" providerId="ADAL" clId="{0FEBBCC7-9443-485E-812A-D29D41B7AE3A}" dt="2024-06-17T14:34:13.352" v="3472" actId="313"/>
          <ac:spMkLst>
            <pc:docMk/>
            <pc:sldMk cId="4083325083" sldId="267"/>
            <ac:spMk id="12" creationId="{541D28A8-36EA-79BC-A7B2-258A1DAED546}"/>
          </ac:spMkLst>
        </pc:spChg>
        <pc:spChg chg="mod">
          <ac:chgData name="Michael Winter" userId="71351d92-19d1-435e-973d-581427284b12" providerId="ADAL" clId="{0FEBBCC7-9443-485E-812A-D29D41B7AE3A}" dt="2024-06-17T14:34:52.607" v="3480" actId="1076"/>
          <ac:spMkLst>
            <pc:docMk/>
            <pc:sldMk cId="4083325083" sldId="267"/>
            <ac:spMk id="13" creationId="{866EC759-9420-BB27-F6D0-1434CCE82D35}"/>
          </ac:spMkLst>
        </pc:spChg>
        <pc:spChg chg="mod">
          <ac:chgData name="Michael Winter" userId="71351d92-19d1-435e-973d-581427284b12" providerId="ADAL" clId="{0FEBBCC7-9443-485E-812A-D29D41B7AE3A}" dt="2024-06-17T14:30:57.738" v="3434" actId="14100"/>
          <ac:spMkLst>
            <pc:docMk/>
            <pc:sldMk cId="4083325083" sldId="267"/>
            <ac:spMk id="14" creationId="{94A3FB53-B906-CF32-8900-28BD44FA0A06}"/>
          </ac:spMkLst>
        </pc:spChg>
        <pc:spChg chg="mod">
          <ac:chgData name="Michael Winter" userId="71351d92-19d1-435e-973d-581427284b12" providerId="ADAL" clId="{0FEBBCC7-9443-485E-812A-D29D41B7AE3A}" dt="2024-06-17T14:33:47.001" v="3460" actId="1076"/>
          <ac:spMkLst>
            <pc:docMk/>
            <pc:sldMk cId="4083325083" sldId="267"/>
            <ac:spMk id="15" creationId="{1D6A39C2-DA1D-FD82-97B7-8E0EE4C36277}"/>
          </ac:spMkLst>
        </pc:spChg>
        <pc:spChg chg="mod">
          <ac:chgData name="Michael Winter" userId="71351d92-19d1-435e-973d-581427284b12" providerId="ADAL" clId="{0FEBBCC7-9443-485E-812A-D29D41B7AE3A}" dt="2024-06-17T14:29:04.154" v="3416" actId="14100"/>
          <ac:spMkLst>
            <pc:docMk/>
            <pc:sldMk cId="4083325083" sldId="267"/>
            <ac:spMk id="16" creationId="{53839ABD-C12A-A021-2EBE-57AEB1977560}"/>
          </ac:spMkLst>
        </pc:spChg>
        <pc:spChg chg="mod">
          <ac:chgData name="Michael Winter" userId="71351d92-19d1-435e-973d-581427284b12" providerId="ADAL" clId="{0FEBBCC7-9443-485E-812A-D29D41B7AE3A}" dt="2024-06-17T14:33:49.005" v="3461" actId="1076"/>
          <ac:spMkLst>
            <pc:docMk/>
            <pc:sldMk cId="4083325083" sldId="267"/>
            <ac:spMk id="17" creationId="{C83FAE2F-4C18-12E2-1F8E-F51D99F46C65}"/>
          </ac:spMkLst>
        </pc:spChg>
        <pc:spChg chg="mod">
          <ac:chgData name="Michael Winter" userId="71351d92-19d1-435e-973d-581427284b12" providerId="ADAL" clId="{0FEBBCC7-9443-485E-812A-D29D41B7AE3A}" dt="2024-06-17T14:29:34.690" v="3426" actId="14100"/>
          <ac:spMkLst>
            <pc:docMk/>
            <pc:sldMk cId="4083325083" sldId="267"/>
            <ac:spMk id="18" creationId="{C7A04EFE-2122-BDE3-CD96-680671E233CD}"/>
          </ac:spMkLst>
        </pc:spChg>
        <pc:spChg chg="mod">
          <ac:chgData name="Michael Winter" userId="71351d92-19d1-435e-973d-581427284b12" providerId="ADAL" clId="{0FEBBCC7-9443-485E-812A-D29D41B7AE3A}" dt="2024-06-18T15:11:32.732" v="3489" actId="313"/>
          <ac:spMkLst>
            <pc:docMk/>
            <pc:sldMk cId="4083325083" sldId="267"/>
            <ac:spMk id="19" creationId="{501C7E66-AFF6-0318-B95C-4531266C1E58}"/>
          </ac:spMkLst>
        </pc:spChg>
        <pc:spChg chg="add mod">
          <ac:chgData name="Michael Winter" userId="71351d92-19d1-435e-973d-581427284b12" providerId="ADAL" clId="{0FEBBCC7-9443-485E-812A-D29D41B7AE3A}" dt="2024-06-17T14:35:11.416" v="3488" actId="14100"/>
          <ac:spMkLst>
            <pc:docMk/>
            <pc:sldMk cId="4083325083" sldId="267"/>
            <ac:spMk id="21" creationId="{9BD4CBF7-9CE9-511B-FF69-D2D8743D92CB}"/>
          </ac:spMkLst>
        </pc:spChg>
        <pc:spChg chg="mod">
          <ac:chgData name="Michael Winter" userId="71351d92-19d1-435e-973d-581427284b12" providerId="ADAL" clId="{0FEBBCC7-9443-485E-812A-D29D41B7AE3A}" dt="2024-06-17T14:33:54.781" v="3464" actId="14100"/>
          <ac:spMkLst>
            <pc:docMk/>
            <pc:sldMk cId="4083325083" sldId="267"/>
            <ac:spMk id="22" creationId="{F399CAD4-4F47-6EA6-60B6-4F79EF6F65AD}"/>
          </ac:spMkLst>
        </pc:spChg>
        <pc:spChg chg="mod">
          <ac:chgData name="Michael Winter" userId="71351d92-19d1-435e-973d-581427284b12" providerId="ADAL" clId="{0FEBBCC7-9443-485E-812A-D29D41B7AE3A}" dt="2024-06-17T14:35:08.009" v="3487" actId="1076"/>
          <ac:spMkLst>
            <pc:docMk/>
            <pc:sldMk cId="4083325083" sldId="267"/>
            <ac:spMk id="23" creationId="{11AEE73B-D9BF-C50A-E482-4F103541E930}"/>
          </ac:spMkLst>
        </pc:spChg>
        <pc:spChg chg="mod">
          <ac:chgData name="Michael Winter" userId="71351d92-19d1-435e-973d-581427284b12" providerId="ADAL" clId="{0FEBBCC7-9443-485E-812A-D29D41B7AE3A}" dt="2024-06-17T14:35:05.892" v="3486" actId="1076"/>
          <ac:spMkLst>
            <pc:docMk/>
            <pc:sldMk cId="4083325083" sldId="267"/>
            <ac:spMk id="24" creationId="{2046922E-1C7E-388C-444D-D18734CCD004}"/>
          </ac:spMkLst>
        </pc:spChg>
        <pc:spChg chg="mod">
          <ac:chgData name="Michael Winter" userId="71351d92-19d1-435e-973d-581427284b12" providerId="ADAL" clId="{0FEBBCC7-9443-485E-812A-D29D41B7AE3A}" dt="2024-06-17T14:33:57.022" v="3465" actId="1076"/>
          <ac:spMkLst>
            <pc:docMk/>
            <pc:sldMk cId="4083325083" sldId="267"/>
            <ac:spMk id="25" creationId="{40D1D55F-978F-75A7-9875-91698812F92B}"/>
          </ac:spMkLst>
        </pc:spChg>
        <pc:spChg chg="mod">
          <ac:chgData name="Michael Winter" userId="71351d92-19d1-435e-973d-581427284b12" providerId="ADAL" clId="{0FEBBCC7-9443-485E-812A-D29D41B7AE3A}" dt="2024-06-17T14:33:50.840" v="3462" actId="1076"/>
          <ac:spMkLst>
            <pc:docMk/>
            <pc:sldMk cId="4083325083" sldId="267"/>
            <ac:spMk id="26" creationId="{3CBA26A4-48B9-8593-2D44-123DAC75A18A}"/>
          </ac:spMkLst>
        </pc:spChg>
        <pc:graphicFrameChg chg="add del mod">
          <ac:chgData name="Michael Winter" userId="71351d92-19d1-435e-973d-581427284b12" providerId="ADAL" clId="{0FEBBCC7-9443-485E-812A-D29D41B7AE3A}" dt="2024-06-17T14:29:17.945" v="3419" actId="478"/>
          <ac:graphicFrameMkLst>
            <pc:docMk/>
            <pc:sldMk cId="4083325083" sldId="267"/>
            <ac:graphicFrameMk id="20" creationId="{99B9E491-CC11-4619-BDAD-19F61DFA159C}"/>
          </ac:graphicFrameMkLst>
        </pc:graphicFrameChg>
      </pc:sldChg>
      <pc:sldChg chg="addSp delSp modSp mod">
        <pc:chgData name="Michael Winter" userId="71351d92-19d1-435e-973d-581427284b12" providerId="ADAL" clId="{0FEBBCC7-9443-485E-812A-D29D41B7AE3A}" dt="2024-06-11T11:35:30.075" v="1011" actId="1076"/>
        <pc:sldMkLst>
          <pc:docMk/>
          <pc:sldMk cId="2124242477" sldId="268"/>
        </pc:sldMkLst>
        <pc:spChg chg="mod">
          <ac:chgData name="Michael Winter" userId="71351d92-19d1-435e-973d-581427284b12" providerId="ADAL" clId="{0FEBBCC7-9443-485E-812A-D29D41B7AE3A}" dt="2024-06-11T11:30:32.630" v="739" actId="20577"/>
          <ac:spMkLst>
            <pc:docMk/>
            <pc:sldMk cId="2124242477" sldId="268"/>
            <ac:spMk id="2" creationId="{B2D840B4-836E-C6B7-3BFA-36F9237B64FD}"/>
          </ac:spMkLst>
        </pc:spChg>
        <pc:spChg chg="mod">
          <ac:chgData name="Michael Winter" userId="71351d92-19d1-435e-973d-581427284b12" providerId="ADAL" clId="{0FEBBCC7-9443-485E-812A-D29D41B7AE3A}" dt="2024-06-11T11:30:38.020" v="747" actId="20577"/>
          <ac:spMkLst>
            <pc:docMk/>
            <pc:sldMk cId="2124242477" sldId="268"/>
            <ac:spMk id="6" creationId="{8FAE3750-9664-A683-09DE-579534E4E22D}"/>
          </ac:spMkLst>
        </pc:spChg>
        <pc:spChg chg="mod">
          <ac:chgData name="Michael Winter" userId="71351d92-19d1-435e-973d-581427284b12" providerId="ADAL" clId="{0FEBBCC7-9443-485E-812A-D29D41B7AE3A}" dt="2024-06-11T11:35:14.607" v="1007" actId="403"/>
          <ac:spMkLst>
            <pc:docMk/>
            <pc:sldMk cId="2124242477" sldId="268"/>
            <ac:spMk id="7" creationId="{AFB02609-F798-BEAD-2084-F5D2D0238A30}"/>
          </ac:spMkLst>
        </pc:spChg>
        <pc:spChg chg="mod">
          <ac:chgData name="Michael Winter" userId="71351d92-19d1-435e-973d-581427284b12" providerId="ADAL" clId="{0FEBBCC7-9443-485E-812A-D29D41B7AE3A}" dt="2024-06-11T11:35:26.160" v="1010" actId="1076"/>
          <ac:spMkLst>
            <pc:docMk/>
            <pc:sldMk cId="2124242477" sldId="268"/>
            <ac:spMk id="10" creationId="{7FBC2329-EBF6-C2C5-73F3-15E783F8C963}"/>
          </ac:spMkLst>
        </pc:spChg>
        <pc:spChg chg="mod">
          <ac:chgData name="Michael Winter" userId="71351d92-19d1-435e-973d-581427284b12" providerId="ADAL" clId="{0FEBBCC7-9443-485E-812A-D29D41B7AE3A}" dt="2024-06-11T11:31:28.646" v="753" actId="20577"/>
          <ac:spMkLst>
            <pc:docMk/>
            <pc:sldMk cId="2124242477" sldId="268"/>
            <ac:spMk id="16" creationId="{254C966D-251E-E4EC-1CFD-5595DEDE2A7E}"/>
          </ac:spMkLst>
        </pc:spChg>
        <pc:picChg chg="add mod">
          <ac:chgData name="Michael Winter" userId="71351d92-19d1-435e-973d-581427284b12" providerId="ADAL" clId="{0FEBBCC7-9443-485E-812A-D29D41B7AE3A}" dt="2024-06-11T11:35:30.075" v="1011" actId="1076"/>
          <ac:picMkLst>
            <pc:docMk/>
            <pc:sldMk cId="2124242477" sldId="268"/>
            <ac:picMk id="4" creationId="{0A4A8356-2658-E044-3094-12FCDF9BCF15}"/>
          </ac:picMkLst>
        </pc:picChg>
        <pc:picChg chg="del">
          <ac:chgData name="Michael Winter" userId="71351d92-19d1-435e-973d-581427284b12" providerId="ADAL" clId="{0FEBBCC7-9443-485E-812A-D29D41B7AE3A}" dt="2024-06-11T11:30:39.903" v="748" actId="478"/>
          <ac:picMkLst>
            <pc:docMk/>
            <pc:sldMk cId="2124242477" sldId="268"/>
            <ac:picMk id="5" creationId="{D2AA5F1B-5490-33B1-D495-F72E787A50B3}"/>
          </ac:picMkLst>
        </pc:picChg>
      </pc:sldChg>
      <pc:sldChg chg="delSp modSp mod">
        <pc:chgData name="Michael Winter" userId="71351d92-19d1-435e-973d-581427284b12" providerId="ADAL" clId="{0FEBBCC7-9443-485E-812A-D29D41B7AE3A}" dt="2024-06-17T14:26:26.520" v="3380" actId="1076"/>
        <pc:sldMkLst>
          <pc:docMk/>
          <pc:sldMk cId="3823468282" sldId="269"/>
        </pc:sldMkLst>
        <pc:spChg chg="mod">
          <ac:chgData name="Michael Winter" userId="71351d92-19d1-435e-973d-581427284b12" providerId="ADAL" clId="{0FEBBCC7-9443-485E-812A-D29D41B7AE3A}" dt="2024-06-17T14:20:45.456" v="2830" actId="20577"/>
          <ac:spMkLst>
            <pc:docMk/>
            <pc:sldMk cId="3823468282" sldId="269"/>
            <ac:spMk id="2" creationId="{B2D840B4-836E-C6B7-3BFA-36F9237B64FD}"/>
          </ac:spMkLst>
        </pc:spChg>
        <pc:spChg chg="del">
          <ac:chgData name="Michael Winter" userId="71351d92-19d1-435e-973d-581427284b12" providerId="ADAL" clId="{0FEBBCC7-9443-485E-812A-D29D41B7AE3A}" dt="2024-06-17T14:23:22.119" v="3332" actId="478"/>
          <ac:spMkLst>
            <pc:docMk/>
            <pc:sldMk cId="3823468282" sldId="269"/>
            <ac:spMk id="5" creationId="{1ED56307-58CC-73DB-469A-D9E721F1BA20}"/>
          </ac:spMkLst>
        </pc:spChg>
        <pc:spChg chg="mod">
          <ac:chgData name="Michael Winter" userId="71351d92-19d1-435e-973d-581427284b12" providerId="ADAL" clId="{0FEBBCC7-9443-485E-812A-D29D41B7AE3A}" dt="2024-06-17T14:26:26.520" v="3380" actId="1076"/>
          <ac:spMkLst>
            <pc:docMk/>
            <pc:sldMk cId="3823468282" sldId="269"/>
            <ac:spMk id="6" creationId="{DDCB3E4B-B19C-C65C-784C-659D9B9C2837}"/>
          </ac:spMkLst>
        </pc:spChg>
        <pc:spChg chg="mod">
          <ac:chgData name="Michael Winter" userId="71351d92-19d1-435e-973d-581427284b12" providerId="ADAL" clId="{0FEBBCC7-9443-485E-812A-D29D41B7AE3A}" dt="2024-06-17T14:25:45.595" v="3359" actId="207"/>
          <ac:spMkLst>
            <pc:docMk/>
            <pc:sldMk cId="3823468282" sldId="269"/>
            <ac:spMk id="7" creationId="{0DF9F19F-B49F-F117-ECFE-B4914E653794}"/>
          </ac:spMkLst>
        </pc:spChg>
        <pc:spChg chg="mod">
          <ac:chgData name="Michael Winter" userId="71351d92-19d1-435e-973d-581427284b12" providerId="ADAL" clId="{0FEBBCC7-9443-485E-812A-D29D41B7AE3A}" dt="2024-06-17T14:20:52.097" v="2843" actId="20577"/>
          <ac:spMkLst>
            <pc:docMk/>
            <pc:sldMk cId="3823468282" sldId="269"/>
            <ac:spMk id="8" creationId="{CB46CCFB-9C32-5073-5D0A-76B05E1A7526}"/>
          </ac:spMkLst>
        </pc:spChg>
        <pc:spChg chg="del">
          <ac:chgData name="Michael Winter" userId="71351d92-19d1-435e-973d-581427284b12" providerId="ADAL" clId="{0FEBBCC7-9443-485E-812A-D29D41B7AE3A}" dt="2024-06-17T14:23:20.738" v="3331" actId="478"/>
          <ac:spMkLst>
            <pc:docMk/>
            <pc:sldMk cId="3823468282" sldId="269"/>
            <ac:spMk id="9" creationId="{7D37731C-5044-AB50-810F-8183A9617E60}"/>
          </ac:spMkLst>
        </pc:spChg>
      </pc:sldChg>
      <pc:sldChg chg="del">
        <pc:chgData name="Michael Winter" userId="71351d92-19d1-435e-973d-581427284b12" providerId="ADAL" clId="{0FEBBCC7-9443-485E-812A-D29D41B7AE3A}" dt="2024-06-17T14:23:29.052" v="3333" actId="2696"/>
        <pc:sldMkLst>
          <pc:docMk/>
          <pc:sldMk cId="856594921" sldId="270"/>
        </pc:sldMkLst>
      </pc:sldChg>
      <pc:sldChg chg="addSp delSp modSp add mod">
        <pc:chgData name="Michael Winter" userId="71351d92-19d1-435e-973d-581427284b12" providerId="ADAL" clId="{0FEBBCC7-9443-485E-812A-D29D41B7AE3A}" dt="2024-06-17T14:10:00.156" v="2282" actId="1035"/>
        <pc:sldMkLst>
          <pc:docMk/>
          <pc:sldMk cId="1109265592" sldId="271"/>
        </pc:sldMkLst>
        <pc:spChg chg="mod">
          <ac:chgData name="Michael Winter" userId="71351d92-19d1-435e-973d-581427284b12" providerId="ADAL" clId="{0FEBBCC7-9443-485E-812A-D29D41B7AE3A}" dt="2024-06-17T14:10:00.156" v="2282" actId="1035"/>
          <ac:spMkLst>
            <pc:docMk/>
            <pc:sldMk cId="1109265592" sldId="271"/>
            <ac:spMk id="2" creationId="{B2D840B4-836E-C6B7-3BFA-36F9237B64FD}"/>
          </ac:spMkLst>
        </pc:spChg>
        <pc:spChg chg="del">
          <ac:chgData name="Michael Winter" userId="71351d92-19d1-435e-973d-581427284b12" providerId="ADAL" clId="{0FEBBCC7-9443-485E-812A-D29D41B7AE3A}" dt="2024-06-17T13:42:26.503" v="1566" actId="478"/>
          <ac:spMkLst>
            <pc:docMk/>
            <pc:sldMk cId="1109265592" sldId="271"/>
            <ac:spMk id="4" creationId="{42B36501-1D27-52F7-478F-43144D5FC6E9}"/>
          </ac:spMkLst>
        </pc:spChg>
        <pc:spChg chg="add mod">
          <ac:chgData name="Michael Winter" userId="71351d92-19d1-435e-973d-581427284b12" providerId="ADAL" clId="{0FEBBCC7-9443-485E-812A-D29D41B7AE3A}" dt="2024-06-17T14:09:47.331" v="2220" actId="1076"/>
          <ac:spMkLst>
            <pc:docMk/>
            <pc:sldMk cId="1109265592" sldId="271"/>
            <ac:spMk id="5" creationId="{C635404C-F77C-55FC-697B-5C2EC87C7327}"/>
          </ac:spMkLst>
        </pc:spChg>
        <pc:spChg chg="mod">
          <ac:chgData name="Michael Winter" userId="71351d92-19d1-435e-973d-581427284b12" providerId="ADAL" clId="{0FEBBCC7-9443-485E-812A-D29D41B7AE3A}" dt="2024-06-17T14:09:54.092" v="2249" actId="1036"/>
          <ac:spMkLst>
            <pc:docMk/>
            <pc:sldMk cId="1109265592" sldId="271"/>
            <ac:spMk id="7" creationId="{93EECA6F-030F-A17E-D5DD-86C7E063D8AF}"/>
          </ac:spMkLst>
        </pc:spChg>
        <pc:spChg chg="mod">
          <ac:chgData name="Michael Winter" userId="71351d92-19d1-435e-973d-581427284b12" providerId="ADAL" clId="{0FEBBCC7-9443-485E-812A-D29D41B7AE3A}" dt="2024-06-17T14:09:54.092" v="2249" actId="1036"/>
          <ac:spMkLst>
            <pc:docMk/>
            <pc:sldMk cId="1109265592" sldId="271"/>
            <ac:spMk id="8" creationId="{8C1008CD-D467-266C-CA1E-F08A0B898AB9}"/>
          </ac:spMkLst>
        </pc:spChg>
        <pc:spChg chg="del">
          <ac:chgData name="Michael Winter" userId="71351d92-19d1-435e-973d-581427284b12" providerId="ADAL" clId="{0FEBBCC7-9443-485E-812A-D29D41B7AE3A}" dt="2024-06-17T13:42:24.679" v="1565" actId="478"/>
          <ac:spMkLst>
            <pc:docMk/>
            <pc:sldMk cId="1109265592" sldId="271"/>
            <ac:spMk id="16" creationId="{254C966D-251E-E4EC-1CFD-5595DEDE2A7E}"/>
          </ac:spMkLst>
        </pc:spChg>
        <pc:graphicFrameChg chg="mod modGraphic">
          <ac:chgData name="Michael Winter" userId="71351d92-19d1-435e-973d-581427284b12" providerId="ADAL" clId="{0FEBBCC7-9443-485E-812A-D29D41B7AE3A}" dt="2024-06-17T14:05:34.844" v="2004" actId="20577"/>
          <ac:graphicFrameMkLst>
            <pc:docMk/>
            <pc:sldMk cId="1109265592" sldId="271"/>
            <ac:graphicFrameMk id="3" creationId="{3FA8B108-9D69-665A-53A3-3153972FCEEA}"/>
          </ac:graphicFrameMkLst>
        </pc:graphicFrameChg>
        <pc:graphicFrameChg chg="del">
          <ac:chgData name="Michael Winter" userId="71351d92-19d1-435e-973d-581427284b12" providerId="ADAL" clId="{0FEBBCC7-9443-485E-812A-D29D41B7AE3A}" dt="2024-06-17T13:42:29.056" v="1567" actId="478"/>
          <ac:graphicFrameMkLst>
            <pc:docMk/>
            <pc:sldMk cId="1109265592" sldId="271"/>
            <ac:graphicFrameMk id="9" creationId="{799E860C-68A8-EFAE-5F53-FE584D25A4DD}"/>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D1D36-4DC0-A27F-109B-3D545EA85E2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C5B90D0-4D7B-29E9-D5D0-F80AD45BC6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1098F0F-4A17-18AE-16D7-D4C93AE2125F}"/>
              </a:ext>
            </a:extLst>
          </p:cNvPr>
          <p:cNvSpPr>
            <a:spLocks noGrp="1"/>
          </p:cNvSpPr>
          <p:nvPr>
            <p:ph type="dt" sz="half" idx="10"/>
          </p:nvPr>
        </p:nvSpPr>
        <p:spPr/>
        <p:txBody>
          <a:bodyPr/>
          <a:lstStyle/>
          <a:p>
            <a:fld id="{F45BC782-75F4-4CB8-B3BB-96EB900FA928}" type="datetimeFigureOut">
              <a:rPr lang="en-GB" smtClean="0"/>
              <a:t>18/06/2024</a:t>
            </a:fld>
            <a:endParaRPr lang="en-GB"/>
          </a:p>
        </p:txBody>
      </p:sp>
      <p:sp>
        <p:nvSpPr>
          <p:cNvPr id="5" name="Footer Placeholder 4">
            <a:extLst>
              <a:ext uri="{FF2B5EF4-FFF2-40B4-BE49-F238E27FC236}">
                <a16:creationId xmlns:a16="http://schemas.microsoft.com/office/drawing/2014/main" id="{74A7CADE-7D46-DC87-08BF-44F37734EC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D944392-C02E-EC55-9D13-395EEC7A6DC3}"/>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389286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967AD-6F11-EAF7-D0F8-E30C067530F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B57B7E4-92A5-715F-6423-43984643C22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74CDF94-9143-97EC-28A8-9C4AE6CE90A9}"/>
              </a:ext>
            </a:extLst>
          </p:cNvPr>
          <p:cNvSpPr>
            <a:spLocks noGrp="1"/>
          </p:cNvSpPr>
          <p:nvPr>
            <p:ph type="dt" sz="half" idx="10"/>
          </p:nvPr>
        </p:nvSpPr>
        <p:spPr/>
        <p:txBody>
          <a:bodyPr/>
          <a:lstStyle/>
          <a:p>
            <a:fld id="{F45BC782-75F4-4CB8-B3BB-96EB900FA928}" type="datetimeFigureOut">
              <a:rPr lang="en-GB" smtClean="0"/>
              <a:t>18/06/2024</a:t>
            </a:fld>
            <a:endParaRPr lang="en-GB"/>
          </a:p>
        </p:txBody>
      </p:sp>
      <p:sp>
        <p:nvSpPr>
          <p:cNvPr id="5" name="Footer Placeholder 4">
            <a:extLst>
              <a:ext uri="{FF2B5EF4-FFF2-40B4-BE49-F238E27FC236}">
                <a16:creationId xmlns:a16="http://schemas.microsoft.com/office/drawing/2014/main" id="{1B447159-F665-CA62-4DCD-F8604AA769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B03188-5602-083C-4B50-F51E84794FD9}"/>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644459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1FA117C-F03C-35BB-A8B4-D8113C00EFD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820E3BA-6C4B-C807-8111-A15EF8FA823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0563773-0067-DDDA-C05B-EA1F2B832142}"/>
              </a:ext>
            </a:extLst>
          </p:cNvPr>
          <p:cNvSpPr>
            <a:spLocks noGrp="1"/>
          </p:cNvSpPr>
          <p:nvPr>
            <p:ph type="dt" sz="half" idx="10"/>
          </p:nvPr>
        </p:nvSpPr>
        <p:spPr/>
        <p:txBody>
          <a:bodyPr/>
          <a:lstStyle/>
          <a:p>
            <a:fld id="{F45BC782-75F4-4CB8-B3BB-96EB900FA928}" type="datetimeFigureOut">
              <a:rPr lang="en-GB" smtClean="0"/>
              <a:t>18/06/2024</a:t>
            </a:fld>
            <a:endParaRPr lang="en-GB"/>
          </a:p>
        </p:txBody>
      </p:sp>
      <p:sp>
        <p:nvSpPr>
          <p:cNvPr id="5" name="Footer Placeholder 4">
            <a:extLst>
              <a:ext uri="{FF2B5EF4-FFF2-40B4-BE49-F238E27FC236}">
                <a16:creationId xmlns:a16="http://schemas.microsoft.com/office/drawing/2014/main" id="{DF35E7C1-679A-1E60-204D-9467018FFD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C02132-B55B-75DF-6DB7-61C75EE11B28}"/>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2355326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E00E3-E155-2052-B03D-D840B923A17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BF1CA07-00B2-D335-23DE-B6E03F5DCF8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B53643-6022-DBA7-F34A-F65D5300A24A}"/>
              </a:ext>
            </a:extLst>
          </p:cNvPr>
          <p:cNvSpPr>
            <a:spLocks noGrp="1"/>
          </p:cNvSpPr>
          <p:nvPr>
            <p:ph type="dt" sz="half" idx="10"/>
          </p:nvPr>
        </p:nvSpPr>
        <p:spPr/>
        <p:txBody>
          <a:bodyPr/>
          <a:lstStyle/>
          <a:p>
            <a:fld id="{F45BC782-75F4-4CB8-B3BB-96EB900FA928}" type="datetimeFigureOut">
              <a:rPr lang="en-GB" smtClean="0"/>
              <a:t>18/06/2024</a:t>
            </a:fld>
            <a:endParaRPr lang="en-GB"/>
          </a:p>
        </p:txBody>
      </p:sp>
      <p:sp>
        <p:nvSpPr>
          <p:cNvPr id="5" name="Footer Placeholder 4">
            <a:extLst>
              <a:ext uri="{FF2B5EF4-FFF2-40B4-BE49-F238E27FC236}">
                <a16:creationId xmlns:a16="http://schemas.microsoft.com/office/drawing/2014/main" id="{54B51E62-927D-B8B0-24B1-E1171A6F26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AEBE1C-B447-BB50-1CE7-D7F5EFFAFB34}"/>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4094512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980BE-6423-AE8F-B39F-7B4B15CCA0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C8F8688-C43B-4F3F-7C74-828F83572AB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3C90BA8-539A-C1C8-34AD-9AAAFAFB4DD9}"/>
              </a:ext>
            </a:extLst>
          </p:cNvPr>
          <p:cNvSpPr>
            <a:spLocks noGrp="1"/>
          </p:cNvSpPr>
          <p:nvPr>
            <p:ph type="dt" sz="half" idx="10"/>
          </p:nvPr>
        </p:nvSpPr>
        <p:spPr/>
        <p:txBody>
          <a:bodyPr/>
          <a:lstStyle/>
          <a:p>
            <a:fld id="{F45BC782-75F4-4CB8-B3BB-96EB900FA928}" type="datetimeFigureOut">
              <a:rPr lang="en-GB" smtClean="0"/>
              <a:t>18/06/2024</a:t>
            </a:fld>
            <a:endParaRPr lang="en-GB"/>
          </a:p>
        </p:txBody>
      </p:sp>
      <p:sp>
        <p:nvSpPr>
          <p:cNvPr id="5" name="Footer Placeholder 4">
            <a:extLst>
              <a:ext uri="{FF2B5EF4-FFF2-40B4-BE49-F238E27FC236}">
                <a16:creationId xmlns:a16="http://schemas.microsoft.com/office/drawing/2014/main" id="{AEF2582B-ACB8-7673-3885-3D821B4FF5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990B72-4EBF-2D87-C29A-6B7538415CDD}"/>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2536496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C11F2-1472-6466-F598-4C4AAD111F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022C314-9FB7-E017-FB79-DC4DB043FA6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B5D8427-EC91-BCA9-60AD-4C5C8C309BB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7A8428-5477-D33A-0C37-1DBB3C5709DC}"/>
              </a:ext>
            </a:extLst>
          </p:cNvPr>
          <p:cNvSpPr>
            <a:spLocks noGrp="1"/>
          </p:cNvSpPr>
          <p:nvPr>
            <p:ph type="dt" sz="half" idx="10"/>
          </p:nvPr>
        </p:nvSpPr>
        <p:spPr/>
        <p:txBody>
          <a:bodyPr/>
          <a:lstStyle/>
          <a:p>
            <a:fld id="{F45BC782-75F4-4CB8-B3BB-96EB900FA928}" type="datetimeFigureOut">
              <a:rPr lang="en-GB" smtClean="0"/>
              <a:t>18/06/2024</a:t>
            </a:fld>
            <a:endParaRPr lang="en-GB"/>
          </a:p>
        </p:txBody>
      </p:sp>
      <p:sp>
        <p:nvSpPr>
          <p:cNvPr id="6" name="Footer Placeholder 5">
            <a:extLst>
              <a:ext uri="{FF2B5EF4-FFF2-40B4-BE49-F238E27FC236}">
                <a16:creationId xmlns:a16="http://schemas.microsoft.com/office/drawing/2014/main" id="{9EED3C67-7D50-9C3C-D15D-7727B7EF9D2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D087EE8-9ACC-BC47-5B63-1722D682F5AC}"/>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85086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FE748-25A6-E5FD-A02C-842BCE41FCD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D70BF8F-35B5-B749-19F0-0917CCA833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1CE9E1-7A85-7C0A-0B5D-96B7CE951D3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DC8B2B8-F9AE-D154-771F-206A2D154D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EDFD31-1A0E-56BC-59A0-2862CD2A5DB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800B759-8932-7B08-2BC4-7AED128A6AA6}"/>
              </a:ext>
            </a:extLst>
          </p:cNvPr>
          <p:cNvSpPr>
            <a:spLocks noGrp="1"/>
          </p:cNvSpPr>
          <p:nvPr>
            <p:ph type="dt" sz="half" idx="10"/>
          </p:nvPr>
        </p:nvSpPr>
        <p:spPr/>
        <p:txBody>
          <a:bodyPr/>
          <a:lstStyle/>
          <a:p>
            <a:fld id="{F45BC782-75F4-4CB8-B3BB-96EB900FA928}" type="datetimeFigureOut">
              <a:rPr lang="en-GB" smtClean="0"/>
              <a:t>18/06/2024</a:t>
            </a:fld>
            <a:endParaRPr lang="en-GB"/>
          </a:p>
        </p:txBody>
      </p:sp>
      <p:sp>
        <p:nvSpPr>
          <p:cNvPr id="8" name="Footer Placeholder 7">
            <a:extLst>
              <a:ext uri="{FF2B5EF4-FFF2-40B4-BE49-F238E27FC236}">
                <a16:creationId xmlns:a16="http://schemas.microsoft.com/office/drawing/2014/main" id="{743AD3CC-3AE9-ED44-0102-9A776A41E8B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2BC46F9-501A-539C-6C65-B0D460BBEE4A}"/>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3077392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8BBAF-B261-8831-AA95-00543169EA6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3CE4101-880B-AB6C-DFBF-77FBFEB6D2F4}"/>
              </a:ext>
            </a:extLst>
          </p:cNvPr>
          <p:cNvSpPr>
            <a:spLocks noGrp="1"/>
          </p:cNvSpPr>
          <p:nvPr>
            <p:ph type="dt" sz="half" idx="10"/>
          </p:nvPr>
        </p:nvSpPr>
        <p:spPr/>
        <p:txBody>
          <a:bodyPr/>
          <a:lstStyle/>
          <a:p>
            <a:fld id="{F45BC782-75F4-4CB8-B3BB-96EB900FA928}" type="datetimeFigureOut">
              <a:rPr lang="en-GB" smtClean="0"/>
              <a:t>18/06/2024</a:t>
            </a:fld>
            <a:endParaRPr lang="en-GB"/>
          </a:p>
        </p:txBody>
      </p:sp>
      <p:sp>
        <p:nvSpPr>
          <p:cNvPr id="4" name="Footer Placeholder 3">
            <a:extLst>
              <a:ext uri="{FF2B5EF4-FFF2-40B4-BE49-F238E27FC236}">
                <a16:creationId xmlns:a16="http://schemas.microsoft.com/office/drawing/2014/main" id="{D155D0C8-C4BE-E42B-6C36-D2BEBF5F246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DD68DC3-DF89-93D6-E4E1-E87E703E3743}"/>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3092079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B57B89-735F-299E-1BA4-C98A0F8A9381}"/>
              </a:ext>
            </a:extLst>
          </p:cNvPr>
          <p:cNvSpPr>
            <a:spLocks noGrp="1"/>
          </p:cNvSpPr>
          <p:nvPr>
            <p:ph type="dt" sz="half" idx="10"/>
          </p:nvPr>
        </p:nvSpPr>
        <p:spPr/>
        <p:txBody>
          <a:bodyPr/>
          <a:lstStyle/>
          <a:p>
            <a:fld id="{F45BC782-75F4-4CB8-B3BB-96EB900FA928}" type="datetimeFigureOut">
              <a:rPr lang="en-GB" smtClean="0"/>
              <a:t>18/06/2024</a:t>
            </a:fld>
            <a:endParaRPr lang="en-GB"/>
          </a:p>
        </p:txBody>
      </p:sp>
      <p:sp>
        <p:nvSpPr>
          <p:cNvPr id="3" name="Footer Placeholder 2">
            <a:extLst>
              <a:ext uri="{FF2B5EF4-FFF2-40B4-BE49-F238E27FC236}">
                <a16:creationId xmlns:a16="http://schemas.microsoft.com/office/drawing/2014/main" id="{C3817CF7-5126-8A08-239D-308D1E841E7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FD0F3B4-6A16-5A6B-6777-E0E85BAA7A22}"/>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3890533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254D3-F412-D153-4BBF-38E34ACC20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FE14C24-8643-C562-AA70-C48432B366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3958E2D-EA84-84B1-B581-410539392D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DD4306-A62E-5C99-D0C8-73B7A37D2601}"/>
              </a:ext>
            </a:extLst>
          </p:cNvPr>
          <p:cNvSpPr>
            <a:spLocks noGrp="1"/>
          </p:cNvSpPr>
          <p:nvPr>
            <p:ph type="dt" sz="half" idx="10"/>
          </p:nvPr>
        </p:nvSpPr>
        <p:spPr/>
        <p:txBody>
          <a:bodyPr/>
          <a:lstStyle/>
          <a:p>
            <a:fld id="{F45BC782-75F4-4CB8-B3BB-96EB900FA928}" type="datetimeFigureOut">
              <a:rPr lang="en-GB" smtClean="0"/>
              <a:t>18/06/2024</a:t>
            </a:fld>
            <a:endParaRPr lang="en-GB"/>
          </a:p>
        </p:txBody>
      </p:sp>
      <p:sp>
        <p:nvSpPr>
          <p:cNvPr id="6" name="Footer Placeholder 5">
            <a:extLst>
              <a:ext uri="{FF2B5EF4-FFF2-40B4-BE49-F238E27FC236}">
                <a16:creationId xmlns:a16="http://schemas.microsoft.com/office/drawing/2014/main" id="{DFD0C6B3-4C0D-8AAB-1F63-2576FA48C01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1FE2DA8-2EE1-7CF7-E87F-98716C15C4D5}"/>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12457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55BA3-A9FF-1774-5D0D-D0A8D06506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6B80096-AB0B-86D8-58C6-329F3D92B1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A597CA5-B6F3-9041-CD0A-4BC0DB3E4F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C627B8-40D7-9C44-E1E3-E89FD7F73DA6}"/>
              </a:ext>
            </a:extLst>
          </p:cNvPr>
          <p:cNvSpPr>
            <a:spLocks noGrp="1"/>
          </p:cNvSpPr>
          <p:nvPr>
            <p:ph type="dt" sz="half" idx="10"/>
          </p:nvPr>
        </p:nvSpPr>
        <p:spPr/>
        <p:txBody>
          <a:bodyPr/>
          <a:lstStyle/>
          <a:p>
            <a:fld id="{F45BC782-75F4-4CB8-B3BB-96EB900FA928}" type="datetimeFigureOut">
              <a:rPr lang="en-GB" smtClean="0"/>
              <a:t>18/06/2024</a:t>
            </a:fld>
            <a:endParaRPr lang="en-GB"/>
          </a:p>
        </p:txBody>
      </p:sp>
      <p:sp>
        <p:nvSpPr>
          <p:cNvPr id="6" name="Footer Placeholder 5">
            <a:extLst>
              <a:ext uri="{FF2B5EF4-FFF2-40B4-BE49-F238E27FC236}">
                <a16:creationId xmlns:a16="http://schemas.microsoft.com/office/drawing/2014/main" id="{C9266655-97D5-9F90-E119-A3240B54A24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A8BE3D1-7986-93CF-5BD3-3BF5E4EF99EB}"/>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1344030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4B9839-B9E8-2635-D8ED-2FF416D324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D32D53A-1559-486A-5363-550D46E09E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777108-B934-DE7E-E9FE-74D5784BE7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45BC782-75F4-4CB8-B3BB-96EB900FA928}" type="datetimeFigureOut">
              <a:rPr lang="en-GB" smtClean="0"/>
              <a:t>18/06/2024</a:t>
            </a:fld>
            <a:endParaRPr lang="en-GB"/>
          </a:p>
        </p:txBody>
      </p:sp>
      <p:sp>
        <p:nvSpPr>
          <p:cNvPr id="5" name="Footer Placeholder 4">
            <a:extLst>
              <a:ext uri="{FF2B5EF4-FFF2-40B4-BE49-F238E27FC236}">
                <a16:creationId xmlns:a16="http://schemas.microsoft.com/office/drawing/2014/main" id="{257FA489-E987-020C-3489-642CD8EAB3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8D7DB080-AC4D-A565-9EB7-7F7D2F9182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B6EF400-51FB-4B7A-BA00-9044B1B3D3AD}" type="slidenum">
              <a:rPr lang="en-GB" smtClean="0"/>
              <a:t>‹#›</a:t>
            </a:fld>
            <a:endParaRPr lang="en-GB"/>
          </a:p>
        </p:txBody>
      </p:sp>
    </p:spTree>
    <p:extLst>
      <p:ext uri="{BB962C8B-B14F-4D97-AF65-F5344CB8AC3E}">
        <p14:creationId xmlns:p14="http://schemas.microsoft.com/office/powerpoint/2010/main" val="32485923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C2484-5650-BC15-8A6B-DD4F97F0D2C9}"/>
              </a:ext>
            </a:extLst>
          </p:cNvPr>
          <p:cNvSpPr>
            <a:spLocks noGrp="1"/>
          </p:cNvSpPr>
          <p:nvPr>
            <p:ph type="ctrTitle"/>
          </p:nvPr>
        </p:nvSpPr>
        <p:spPr>
          <a:xfrm>
            <a:off x="1524000" y="2235200"/>
            <a:ext cx="9144000" cy="2387600"/>
          </a:xfrm>
        </p:spPr>
        <p:txBody>
          <a:bodyPr>
            <a:normAutofit fontScale="90000"/>
          </a:bodyPr>
          <a:lstStyle/>
          <a:p>
            <a:r>
              <a:rPr lang="en-GB" dirty="0"/>
              <a:t>Sports Facilities Provision Survey</a:t>
            </a:r>
            <a:br>
              <a:rPr lang="en-GB" dirty="0"/>
            </a:br>
            <a:br>
              <a:rPr lang="en-GB" dirty="0"/>
            </a:br>
            <a:r>
              <a:rPr lang="en-GB" i="1" dirty="0"/>
              <a:t>Fen Park</a:t>
            </a:r>
          </a:p>
        </p:txBody>
      </p:sp>
    </p:spTree>
    <p:extLst>
      <p:ext uri="{BB962C8B-B14F-4D97-AF65-F5344CB8AC3E}">
        <p14:creationId xmlns:p14="http://schemas.microsoft.com/office/powerpoint/2010/main" val="755266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a:xfrm>
            <a:off x="838200" y="-60177"/>
            <a:ext cx="10515600" cy="1325563"/>
          </a:xfrm>
        </p:spPr>
        <p:txBody>
          <a:bodyPr/>
          <a:lstStyle/>
          <a:p>
            <a:r>
              <a:rPr lang="en-GB" dirty="0"/>
              <a:t>Fen Park</a:t>
            </a:r>
          </a:p>
        </p:txBody>
      </p:sp>
      <p:sp>
        <p:nvSpPr>
          <p:cNvPr id="4" name="TextBox 3">
            <a:extLst>
              <a:ext uri="{FF2B5EF4-FFF2-40B4-BE49-F238E27FC236}">
                <a16:creationId xmlns:a16="http://schemas.microsoft.com/office/drawing/2014/main" id="{42B36501-1D27-52F7-478F-43144D5FC6E9}"/>
              </a:ext>
            </a:extLst>
          </p:cNvPr>
          <p:cNvSpPr txBox="1"/>
          <p:nvPr/>
        </p:nvSpPr>
        <p:spPr>
          <a:xfrm>
            <a:off x="6959551" y="310216"/>
            <a:ext cx="5007049" cy="584775"/>
          </a:xfrm>
          <a:prstGeom prst="rect">
            <a:avLst/>
          </a:prstGeom>
          <a:noFill/>
        </p:spPr>
        <p:txBody>
          <a:bodyPr wrap="square" rtlCol="0">
            <a:spAutoFit/>
          </a:bodyPr>
          <a:lstStyle/>
          <a:p>
            <a:r>
              <a:rPr lang="en-GB" sz="3200" i="1" dirty="0">
                <a:ln w="0"/>
                <a:solidFill>
                  <a:schemeClr val="accent1"/>
                </a:solidFill>
                <a:effectLst>
                  <a:outerShdw blurRad="38100" dist="25400" dir="5400000" algn="ctr" rotWithShape="0">
                    <a:srgbClr val="6E747A">
                      <a:alpha val="43000"/>
                    </a:srgbClr>
                  </a:outerShdw>
                </a:effectLst>
              </a:rPr>
              <a:t>New facilities</a:t>
            </a:r>
          </a:p>
        </p:txBody>
      </p:sp>
      <p:sp>
        <p:nvSpPr>
          <p:cNvPr id="8" name="TextBox 7">
            <a:extLst>
              <a:ext uri="{FF2B5EF4-FFF2-40B4-BE49-F238E27FC236}">
                <a16:creationId xmlns:a16="http://schemas.microsoft.com/office/drawing/2014/main" id="{CB46CCFB-9C32-5073-5D0A-76B05E1A7526}"/>
              </a:ext>
            </a:extLst>
          </p:cNvPr>
          <p:cNvSpPr txBox="1"/>
          <p:nvPr/>
        </p:nvSpPr>
        <p:spPr>
          <a:xfrm>
            <a:off x="760769" y="1051427"/>
            <a:ext cx="11009472" cy="646331"/>
          </a:xfrm>
          <a:prstGeom prst="rect">
            <a:avLst/>
          </a:prstGeom>
          <a:noFill/>
        </p:spPr>
        <p:txBody>
          <a:bodyPr wrap="square" rtlCol="0">
            <a:spAutoFit/>
          </a:bodyPr>
          <a:lstStyle/>
          <a:p>
            <a:r>
              <a:rPr lang="en-GB" dirty="0"/>
              <a:t>People also offered a range of comments on other new facilities or improvements they would like to see.  32 comments were left and have been sorted into the categories below</a:t>
            </a:r>
          </a:p>
        </p:txBody>
      </p:sp>
      <p:sp>
        <p:nvSpPr>
          <p:cNvPr id="3" name="TextBox 2">
            <a:extLst>
              <a:ext uri="{FF2B5EF4-FFF2-40B4-BE49-F238E27FC236}">
                <a16:creationId xmlns:a16="http://schemas.microsoft.com/office/drawing/2014/main" id="{B0F2D5A8-9F79-EEB0-3378-3920DF254978}"/>
              </a:ext>
            </a:extLst>
          </p:cNvPr>
          <p:cNvSpPr txBox="1"/>
          <p:nvPr/>
        </p:nvSpPr>
        <p:spPr>
          <a:xfrm>
            <a:off x="7668390" y="4978744"/>
            <a:ext cx="3326218" cy="120032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wrap="square" rtlCol="0">
            <a:spAutoFit/>
          </a:bodyPr>
          <a:lstStyle/>
          <a:p>
            <a:pPr algn="ctr"/>
            <a:r>
              <a:rPr lang="en-GB" b="1" dirty="0"/>
              <a:t>Nature/Wildlife</a:t>
            </a:r>
          </a:p>
          <a:p>
            <a:pPr marL="285750" indent="-285750" algn="ctr">
              <a:buFont typeface="Arial" panose="020B0604020202020204" pitchFamily="34" charset="0"/>
              <a:buChar char="•"/>
            </a:pPr>
            <a:r>
              <a:rPr lang="en-GB" dirty="0"/>
              <a:t>More planting</a:t>
            </a:r>
          </a:p>
          <a:p>
            <a:pPr marL="285750" indent="-285750" algn="ctr">
              <a:buFont typeface="Arial" panose="020B0604020202020204" pitchFamily="34" charset="0"/>
              <a:buChar char="•"/>
            </a:pPr>
            <a:r>
              <a:rPr lang="en-GB" dirty="0"/>
              <a:t>Clear the water source</a:t>
            </a:r>
          </a:p>
          <a:p>
            <a:pPr marL="285750" indent="-285750" algn="ctr">
              <a:buFont typeface="Arial" panose="020B0604020202020204" pitchFamily="34" charset="0"/>
              <a:buChar char="•"/>
            </a:pPr>
            <a:r>
              <a:rPr lang="en-GB" dirty="0"/>
              <a:t>Fish in the lake</a:t>
            </a:r>
          </a:p>
        </p:txBody>
      </p:sp>
      <p:sp>
        <p:nvSpPr>
          <p:cNvPr id="5" name="TextBox 4">
            <a:extLst>
              <a:ext uri="{FF2B5EF4-FFF2-40B4-BE49-F238E27FC236}">
                <a16:creationId xmlns:a16="http://schemas.microsoft.com/office/drawing/2014/main" id="{EF21349E-5D02-91EE-9938-DAB416CDC620}"/>
              </a:ext>
            </a:extLst>
          </p:cNvPr>
          <p:cNvSpPr txBox="1"/>
          <p:nvPr/>
        </p:nvSpPr>
        <p:spPr>
          <a:xfrm>
            <a:off x="930890" y="4978744"/>
            <a:ext cx="3462672" cy="147732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wrap="square" rtlCol="0">
            <a:spAutoFit/>
          </a:bodyPr>
          <a:lstStyle/>
          <a:p>
            <a:pPr algn="ctr"/>
            <a:r>
              <a:rPr lang="en-GB" b="1" dirty="0"/>
              <a:t>Facilities</a:t>
            </a:r>
          </a:p>
          <a:p>
            <a:pPr marL="285750" indent="-285750" algn="ctr">
              <a:buFont typeface="Arial" panose="020B0604020202020204" pitchFamily="34" charset="0"/>
              <a:buChar char="•"/>
            </a:pPr>
            <a:r>
              <a:rPr lang="en-GB" dirty="0"/>
              <a:t>A kiosk in the summer to buy refreshments/coffee/café</a:t>
            </a:r>
          </a:p>
          <a:p>
            <a:pPr marL="285750" indent="-285750" algn="ctr">
              <a:buFont typeface="Arial" panose="020B0604020202020204" pitchFamily="34" charset="0"/>
              <a:buChar char="•"/>
            </a:pPr>
            <a:r>
              <a:rPr lang="en-GB" dirty="0"/>
              <a:t>More seating</a:t>
            </a:r>
          </a:p>
          <a:p>
            <a:pPr marL="285750" indent="-285750" algn="ctr">
              <a:buFont typeface="Arial" panose="020B0604020202020204" pitchFamily="34" charset="0"/>
              <a:buChar char="•"/>
            </a:pPr>
            <a:r>
              <a:rPr lang="en-GB" dirty="0"/>
              <a:t>More litter bins</a:t>
            </a:r>
          </a:p>
        </p:txBody>
      </p:sp>
      <p:sp>
        <p:nvSpPr>
          <p:cNvPr id="10" name="TextBox 9">
            <a:extLst>
              <a:ext uri="{FF2B5EF4-FFF2-40B4-BE49-F238E27FC236}">
                <a16:creationId xmlns:a16="http://schemas.microsoft.com/office/drawing/2014/main" id="{D12787A1-B35D-4146-4592-6942EE86AB98}"/>
              </a:ext>
            </a:extLst>
          </p:cNvPr>
          <p:cNvSpPr txBox="1"/>
          <p:nvPr/>
        </p:nvSpPr>
        <p:spPr>
          <a:xfrm>
            <a:off x="6842593" y="2376547"/>
            <a:ext cx="3977596" cy="175432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wrap="square" rtlCol="0">
            <a:spAutoFit/>
          </a:bodyPr>
          <a:lstStyle/>
          <a:p>
            <a:pPr algn="ctr"/>
            <a:r>
              <a:rPr lang="en-GB" b="1" dirty="0"/>
              <a:t>Other comments</a:t>
            </a:r>
          </a:p>
          <a:p>
            <a:pPr marL="285750" indent="-285750" algn="ctr">
              <a:buFont typeface="Arial" panose="020B0604020202020204" pitchFamily="34" charset="0"/>
              <a:buChar char="•"/>
            </a:pPr>
            <a:r>
              <a:rPr lang="en-GB" dirty="0"/>
              <a:t>Antisocial behaviour stopped</a:t>
            </a:r>
          </a:p>
          <a:p>
            <a:pPr marL="285750" indent="-285750" algn="ctr">
              <a:buFont typeface="Arial" panose="020B0604020202020204" pitchFamily="34" charset="0"/>
              <a:buChar char="•"/>
            </a:pPr>
            <a:r>
              <a:rPr lang="en-GB" dirty="0"/>
              <a:t>CCTV/Security</a:t>
            </a:r>
          </a:p>
          <a:p>
            <a:pPr marL="285750" indent="-285750" algn="ctr">
              <a:buFont typeface="Arial" panose="020B0604020202020204" pitchFamily="34" charset="0"/>
              <a:buChar char="•"/>
            </a:pPr>
            <a:r>
              <a:rPr lang="en-GB" dirty="0"/>
              <a:t>Public events for families</a:t>
            </a:r>
          </a:p>
          <a:p>
            <a:pPr marL="285750" indent="-285750" algn="ctr">
              <a:buFont typeface="Arial" panose="020B0604020202020204" pitchFamily="34" charset="0"/>
              <a:buChar char="•"/>
            </a:pPr>
            <a:r>
              <a:rPr lang="en-GB" dirty="0"/>
              <a:t>Wellbeing events</a:t>
            </a:r>
          </a:p>
          <a:p>
            <a:pPr marL="285750" indent="-285750" algn="ctr">
              <a:buFont typeface="Arial" panose="020B0604020202020204" pitchFamily="34" charset="0"/>
              <a:buChar char="•"/>
            </a:pPr>
            <a:r>
              <a:rPr lang="en-GB" dirty="0"/>
              <a:t>Improve lighting</a:t>
            </a:r>
          </a:p>
        </p:txBody>
      </p:sp>
      <p:sp>
        <p:nvSpPr>
          <p:cNvPr id="7" name="TextBox 6">
            <a:extLst>
              <a:ext uri="{FF2B5EF4-FFF2-40B4-BE49-F238E27FC236}">
                <a16:creationId xmlns:a16="http://schemas.microsoft.com/office/drawing/2014/main" id="{A1EFBB63-94FE-F56B-D71D-CF7FA06578CD}"/>
              </a:ext>
            </a:extLst>
          </p:cNvPr>
          <p:cNvSpPr txBox="1"/>
          <p:nvPr/>
        </p:nvSpPr>
        <p:spPr>
          <a:xfrm>
            <a:off x="1656291" y="1961049"/>
            <a:ext cx="3326218" cy="258532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wrap="square" rtlCol="0">
            <a:spAutoFit/>
          </a:bodyPr>
          <a:lstStyle/>
          <a:p>
            <a:pPr algn="ctr"/>
            <a:r>
              <a:rPr lang="en-GB" b="1" dirty="0"/>
              <a:t>Sports Facilities</a:t>
            </a:r>
          </a:p>
          <a:p>
            <a:pPr marL="285750" indent="-285750" algn="ctr">
              <a:buFont typeface="Arial" panose="020B0604020202020204" pitchFamily="34" charset="0"/>
              <a:buChar char="•"/>
            </a:pPr>
            <a:r>
              <a:rPr lang="en-GB" dirty="0"/>
              <a:t>Tennis Courts</a:t>
            </a:r>
          </a:p>
          <a:p>
            <a:pPr marL="285750" indent="-285750" algn="ctr">
              <a:buFont typeface="Arial" panose="020B0604020202020204" pitchFamily="34" charset="0"/>
              <a:buChar char="•"/>
            </a:pPr>
            <a:r>
              <a:rPr lang="en-GB" dirty="0"/>
              <a:t>Goal Nets</a:t>
            </a:r>
          </a:p>
          <a:p>
            <a:pPr marL="285750" indent="-285750" algn="ctr">
              <a:buFont typeface="Arial" panose="020B0604020202020204" pitchFamily="34" charset="0"/>
              <a:buChar char="•"/>
            </a:pPr>
            <a:r>
              <a:rPr lang="en-GB" dirty="0"/>
              <a:t>Mini Skate Park</a:t>
            </a:r>
          </a:p>
          <a:p>
            <a:pPr marL="285750" indent="-285750" algn="ctr">
              <a:buFont typeface="Arial" panose="020B0604020202020204" pitchFamily="34" charset="0"/>
              <a:buChar char="•"/>
            </a:pPr>
            <a:r>
              <a:rPr lang="en-GB" dirty="0"/>
              <a:t>New equipment to replace the old play area equipment (baby swings, toddler equipment)</a:t>
            </a:r>
          </a:p>
          <a:p>
            <a:pPr marL="285750" indent="-285750" algn="ctr">
              <a:buFont typeface="Arial" panose="020B0604020202020204" pitchFamily="34" charset="0"/>
              <a:buChar char="•"/>
            </a:pPr>
            <a:r>
              <a:rPr lang="en-GB" dirty="0"/>
              <a:t>Upgrade basketball court</a:t>
            </a:r>
          </a:p>
        </p:txBody>
      </p:sp>
    </p:spTree>
    <p:extLst>
      <p:ext uri="{BB962C8B-B14F-4D97-AF65-F5344CB8AC3E}">
        <p14:creationId xmlns:p14="http://schemas.microsoft.com/office/powerpoint/2010/main" val="1831437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a:xfrm>
            <a:off x="838200" y="-60177"/>
            <a:ext cx="10515600" cy="1325563"/>
          </a:xfrm>
        </p:spPr>
        <p:txBody>
          <a:bodyPr/>
          <a:lstStyle/>
          <a:p>
            <a:r>
              <a:rPr lang="en-GB" dirty="0"/>
              <a:t>Fen Park</a:t>
            </a:r>
          </a:p>
        </p:txBody>
      </p:sp>
      <p:sp>
        <p:nvSpPr>
          <p:cNvPr id="4" name="TextBox 3">
            <a:extLst>
              <a:ext uri="{FF2B5EF4-FFF2-40B4-BE49-F238E27FC236}">
                <a16:creationId xmlns:a16="http://schemas.microsoft.com/office/drawing/2014/main" id="{42B36501-1D27-52F7-478F-43144D5FC6E9}"/>
              </a:ext>
            </a:extLst>
          </p:cNvPr>
          <p:cNvSpPr txBox="1"/>
          <p:nvPr/>
        </p:nvSpPr>
        <p:spPr>
          <a:xfrm>
            <a:off x="6959551" y="310216"/>
            <a:ext cx="5007049" cy="584775"/>
          </a:xfrm>
          <a:prstGeom prst="rect">
            <a:avLst/>
          </a:prstGeom>
          <a:noFill/>
        </p:spPr>
        <p:txBody>
          <a:bodyPr wrap="square" rtlCol="0">
            <a:spAutoFit/>
          </a:bodyPr>
          <a:lstStyle/>
          <a:p>
            <a:r>
              <a:rPr lang="en-GB" sz="3200" i="1" dirty="0">
                <a:ln w="0"/>
                <a:solidFill>
                  <a:schemeClr val="accent1"/>
                </a:solidFill>
                <a:effectLst>
                  <a:outerShdw blurRad="38100" dist="25400" dir="5400000" algn="ctr" rotWithShape="0">
                    <a:srgbClr val="6E747A">
                      <a:alpha val="43000"/>
                    </a:srgbClr>
                  </a:outerShdw>
                </a:effectLst>
              </a:rPr>
              <a:t>Accessibility and Inclusion</a:t>
            </a:r>
          </a:p>
        </p:txBody>
      </p:sp>
      <p:sp>
        <p:nvSpPr>
          <p:cNvPr id="8" name="TextBox 7">
            <a:extLst>
              <a:ext uri="{FF2B5EF4-FFF2-40B4-BE49-F238E27FC236}">
                <a16:creationId xmlns:a16="http://schemas.microsoft.com/office/drawing/2014/main" id="{CB46CCFB-9C32-5073-5D0A-76B05E1A7526}"/>
              </a:ext>
            </a:extLst>
          </p:cNvPr>
          <p:cNvSpPr txBox="1"/>
          <p:nvPr/>
        </p:nvSpPr>
        <p:spPr>
          <a:xfrm>
            <a:off x="760769" y="1051427"/>
            <a:ext cx="11009472" cy="369332"/>
          </a:xfrm>
          <a:prstGeom prst="rect">
            <a:avLst/>
          </a:prstGeom>
          <a:noFill/>
        </p:spPr>
        <p:txBody>
          <a:bodyPr wrap="square" rtlCol="0">
            <a:spAutoFit/>
          </a:bodyPr>
          <a:lstStyle/>
          <a:p>
            <a:r>
              <a:rPr lang="en-GB" dirty="0"/>
              <a:t>People were offered a chance to leave comments on how Fen Park could be more accessible and inclusive.</a:t>
            </a:r>
          </a:p>
        </p:txBody>
      </p:sp>
      <p:sp>
        <p:nvSpPr>
          <p:cNvPr id="7" name="TextBox 6">
            <a:extLst>
              <a:ext uri="{FF2B5EF4-FFF2-40B4-BE49-F238E27FC236}">
                <a16:creationId xmlns:a16="http://schemas.microsoft.com/office/drawing/2014/main" id="{0DF9F19F-B49F-F117-ECFE-B4914E653794}"/>
              </a:ext>
            </a:extLst>
          </p:cNvPr>
          <p:cNvSpPr txBox="1"/>
          <p:nvPr/>
        </p:nvSpPr>
        <p:spPr>
          <a:xfrm>
            <a:off x="2029046" y="1680882"/>
            <a:ext cx="8133907" cy="3970318"/>
          </a:xfrm>
          <a:prstGeom prst="rect">
            <a:avLst/>
          </a:prstGeom>
          <a:noFill/>
        </p:spPr>
        <p:txBody>
          <a:bodyPr wrap="square" rtlCol="0">
            <a:spAutoFit/>
          </a:bodyPr>
          <a:lstStyle/>
          <a:p>
            <a:pPr marL="285750" indent="-285750">
              <a:buFont typeface="Arial" panose="020B0604020202020204" pitchFamily="34" charset="0"/>
              <a:buChar char="•"/>
            </a:pPr>
            <a:r>
              <a:rPr lang="en-GB" dirty="0">
                <a:solidFill>
                  <a:srgbClr val="00B050"/>
                </a:solidFill>
              </a:rPr>
              <a:t>A caretaker who works within the park and is easily approachable</a:t>
            </a:r>
          </a:p>
          <a:p>
            <a:pPr marL="285750" indent="-285750">
              <a:buFont typeface="Arial" panose="020B0604020202020204" pitchFamily="34" charset="0"/>
              <a:buChar char="•"/>
            </a:pPr>
            <a:r>
              <a:rPr lang="en-GB" dirty="0">
                <a:solidFill>
                  <a:schemeClr val="accent2">
                    <a:lumMod val="75000"/>
                  </a:schemeClr>
                </a:solidFill>
              </a:rPr>
              <a:t>Safer</a:t>
            </a:r>
          </a:p>
          <a:p>
            <a:pPr marL="285750" indent="-285750">
              <a:buFont typeface="Arial" panose="020B0604020202020204" pitchFamily="34" charset="0"/>
              <a:buChar char="•"/>
            </a:pPr>
            <a:r>
              <a:rPr lang="en-GB" dirty="0">
                <a:solidFill>
                  <a:schemeClr val="accent1">
                    <a:lumMod val="60000"/>
                    <a:lumOff val="40000"/>
                  </a:schemeClr>
                </a:solidFill>
              </a:rPr>
              <a:t>Toilets, small café would bring more families to the park</a:t>
            </a:r>
          </a:p>
          <a:p>
            <a:pPr marL="285750" indent="-285750">
              <a:buFont typeface="Arial" panose="020B0604020202020204" pitchFamily="34" charset="0"/>
              <a:buChar char="•"/>
            </a:pPr>
            <a:r>
              <a:rPr lang="en-GB" dirty="0">
                <a:solidFill>
                  <a:srgbClr val="00B050"/>
                </a:solidFill>
              </a:rPr>
              <a:t>Employ a park keeper</a:t>
            </a:r>
          </a:p>
          <a:p>
            <a:pPr marL="285750" indent="-285750">
              <a:buFont typeface="Arial" panose="020B0604020202020204" pitchFamily="34" charset="0"/>
              <a:buChar char="•"/>
            </a:pPr>
            <a:r>
              <a:rPr lang="en-GB" dirty="0">
                <a:solidFill>
                  <a:schemeClr val="accent2">
                    <a:lumMod val="75000"/>
                  </a:schemeClr>
                </a:solidFill>
              </a:rPr>
              <a:t>Better CCTV and Lighting</a:t>
            </a:r>
          </a:p>
          <a:p>
            <a:pPr marL="285750" indent="-285750">
              <a:buFont typeface="Arial" panose="020B0604020202020204" pitchFamily="34" charset="0"/>
              <a:buChar char="•"/>
            </a:pPr>
            <a:r>
              <a:rPr lang="en-GB" dirty="0">
                <a:solidFill>
                  <a:schemeClr val="accent2">
                    <a:lumMod val="75000"/>
                  </a:schemeClr>
                </a:solidFill>
              </a:rPr>
              <a:t>Use CCTV so it’s safer as there is a lot of vandalism at the moment</a:t>
            </a:r>
          </a:p>
          <a:p>
            <a:pPr marL="285750" indent="-285750">
              <a:buFont typeface="Arial" panose="020B0604020202020204" pitchFamily="34" charset="0"/>
              <a:buChar char="•"/>
            </a:pPr>
            <a:r>
              <a:rPr lang="en-GB" dirty="0">
                <a:solidFill>
                  <a:schemeClr val="accent1">
                    <a:lumMod val="60000"/>
                    <a:lumOff val="40000"/>
                  </a:schemeClr>
                </a:solidFill>
              </a:rPr>
              <a:t>More variety for all ages and accessibility</a:t>
            </a:r>
          </a:p>
          <a:p>
            <a:pPr marL="285750" indent="-285750">
              <a:buFont typeface="Arial" panose="020B0604020202020204" pitchFamily="34" charset="0"/>
              <a:buChar char="•"/>
            </a:pPr>
            <a:r>
              <a:rPr lang="en-GB" dirty="0">
                <a:solidFill>
                  <a:schemeClr val="accent5">
                    <a:lumMod val="60000"/>
                    <a:lumOff val="40000"/>
                  </a:schemeClr>
                </a:solidFill>
              </a:rPr>
              <a:t>Marketing,</a:t>
            </a:r>
            <a:r>
              <a:rPr lang="en-GB" dirty="0">
                <a:solidFill>
                  <a:srgbClr val="00B050"/>
                </a:solidFill>
              </a:rPr>
              <a:t> </a:t>
            </a:r>
            <a:r>
              <a:rPr lang="en-GB" dirty="0">
                <a:solidFill>
                  <a:schemeClr val="accent2">
                    <a:lumMod val="75000"/>
                  </a:schemeClr>
                </a:solidFill>
              </a:rPr>
              <a:t>provide street based youth workers to attend in the evenings to reduce anti-social behaviour</a:t>
            </a:r>
          </a:p>
          <a:p>
            <a:pPr marL="285750" indent="-285750">
              <a:buFont typeface="Arial" panose="020B0604020202020204" pitchFamily="34" charset="0"/>
              <a:buChar char="•"/>
            </a:pPr>
            <a:r>
              <a:rPr lang="en-GB" dirty="0">
                <a:solidFill>
                  <a:schemeClr val="accent2">
                    <a:lumMod val="75000"/>
                  </a:schemeClr>
                </a:solidFill>
              </a:rPr>
              <a:t>Make it feel more secure</a:t>
            </a:r>
          </a:p>
          <a:p>
            <a:pPr marL="285750" indent="-285750">
              <a:buFont typeface="Arial" panose="020B0604020202020204" pitchFamily="34" charset="0"/>
              <a:buChar char="•"/>
            </a:pPr>
            <a:r>
              <a:rPr lang="en-GB" dirty="0">
                <a:solidFill>
                  <a:schemeClr val="accent1">
                    <a:lumMod val="60000"/>
                    <a:lumOff val="40000"/>
                  </a:schemeClr>
                </a:solidFill>
              </a:rPr>
              <a:t>More bins</a:t>
            </a:r>
          </a:p>
          <a:p>
            <a:pPr marL="285750" indent="-285750">
              <a:buFont typeface="Arial" panose="020B0604020202020204" pitchFamily="34" charset="0"/>
              <a:buChar char="•"/>
            </a:pPr>
            <a:r>
              <a:rPr lang="en-GB" dirty="0">
                <a:solidFill>
                  <a:schemeClr val="accent5">
                    <a:lumMod val="60000"/>
                    <a:lumOff val="40000"/>
                  </a:schemeClr>
                </a:solidFill>
              </a:rPr>
              <a:t>Better promotion</a:t>
            </a:r>
          </a:p>
          <a:p>
            <a:pPr marL="285750" indent="-285750">
              <a:buFont typeface="Arial" panose="020B0604020202020204" pitchFamily="34" charset="0"/>
              <a:buChar char="•"/>
            </a:pPr>
            <a:r>
              <a:rPr lang="en-GB" dirty="0">
                <a:solidFill>
                  <a:schemeClr val="bg2">
                    <a:lumMod val="50000"/>
                  </a:schemeClr>
                </a:solidFill>
              </a:rPr>
              <a:t>Car park</a:t>
            </a:r>
          </a:p>
          <a:p>
            <a:endParaRPr lang="en-GB" dirty="0"/>
          </a:p>
        </p:txBody>
      </p:sp>
      <p:sp>
        <p:nvSpPr>
          <p:cNvPr id="6" name="TextBox 5">
            <a:extLst>
              <a:ext uri="{FF2B5EF4-FFF2-40B4-BE49-F238E27FC236}">
                <a16:creationId xmlns:a16="http://schemas.microsoft.com/office/drawing/2014/main" id="{DDCB3E4B-B19C-C65C-784C-659D9B9C2837}"/>
              </a:ext>
            </a:extLst>
          </p:cNvPr>
          <p:cNvSpPr txBox="1"/>
          <p:nvPr/>
        </p:nvSpPr>
        <p:spPr>
          <a:xfrm>
            <a:off x="1068650" y="5651200"/>
            <a:ext cx="10054697" cy="923330"/>
          </a:xfrm>
          <a:prstGeom prst="rect">
            <a:avLst/>
          </a:prstGeom>
          <a:noFill/>
        </p:spPr>
        <p:txBody>
          <a:bodyPr wrap="square" rtlCol="0">
            <a:spAutoFit/>
          </a:bodyPr>
          <a:lstStyle/>
          <a:p>
            <a:r>
              <a:rPr lang="en-GB" b="1" dirty="0"/>
              <a:t>Comment categories:</a:t>
            </a:r>
            <a:endParaRPr lang="en-GB" sz="1050" dirty="0"/>
          </a:p>
          <a:p>
            <a:r>
              <a:rPr lang="en-GB" dirty="0">
                <a:solidFill>
                  <a:srgbClr val="00B050"/>
                </a:solidFill>
              </a:rPr>
              <a:t>Staffing</a:t>
            </a:r>
            <a:r>
              <a:rPr lang="en-GB" dirty="0"/>
              <a:t> </a:t>
            </a:r>
            <a:r>
              <a:rPr lang="en-GB" dirty="0">
                <a:solidFill>
                  <a:srgbClr val="00B050"/>
                </a:solidFill>
              </a:rPr>
              <a:t>(2 comments) </a:t>
            </a:r>
            <a:r>
              <a:rPr lang="en-GB" dirty="0"/>
              <a:t>| </a:t>
            </a:r>
            <a:r>
              <a:rPr lang="en-GB" dirty="0">
                <a:solidFill>
                  <a:schemeClr val="bg2">
                    <a:lumMod val="50000"/>
                  </a:schemeClr>
                </a:solidFill>
              </a:rPr>
              <a:t>Parking (1 comments)</a:t>
            </a:r>
            <a:r>
              <a:rPr lang="en-GB" dirty="0"/>
              <a:t> | </a:t>
            </a:r>
            <a:r>
              <a:rPr lang="en-GB" dirty="0">
                <a:solidFill>
                  <a:schemeClr val="accent5">
                    <a:lumMod val="60000"/>
                    <a:lumOff val="40000"/>
                  </a:schemeClr>
                </a:solidFill>
              </a:rPr>
              <a:t>Advertising (2 comments)</a:t>
            </a:r>
            <a:r>
              <a:rPr lang="en-GB" dirty="0"/>
              <a:t> | </a:t>
            </a:r>
            <a:r>
              <a:rPr lang="en-GB" dirty="0">
                <a:solidFill>
                  <a:schemeClr val="accent2">
                    <a:lumMod val="75000"/>
                  </a:schemeClr>
                </a:solidFill>
              </a:rPr>
              <a:t>Security(5 comments) </a:t>
            </a:r>
            <a:r>
              <a:rPr lang="en-GB" dirty="0"/>
              <a:t>| </a:t>
            </a:r>
            <a:r>
              <a:rPr lang="en-GB" dirty="0">
                <a:solidFill>
                  <a:schemeClr val="accent1">
                    <a:lumMod val="60000"/>
                    <a:lumOff val="40000"/>
                  </a:schemeClr>
                </a:solidFill>
              </a:rPr>
              <a:t>Other Facilities (16 comments)</a:t>
            </a:r>
            <a:endParaRPr lang="en-GB" dirty="0"/>
          </a:p>
        </p:txBody>
      </p:sp>
    </p:spTree>
    <p:extLst>
      <p:ext uri="{BB962C8B-B14F-4D97-AF65-F5344CB8AC3E}">
        <p14:creationId xmlns:p14="http://schemas.microsoft.com/office/powerpoint/2010/main" val="3823468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a:xfrm>
            <a:off x="838200" y="-60177"/>
            <a:ext cx="10515600" cy="1325563"/>
          </a:xfrm>
        </p:spPr>
        <p:txBody>
          <a:bodyPr/>
          <a:lstStyle/>
          <a:p>
            <a:r>
              <a:rPr lang="en-GB" dirty="0"/>
              <a:t>Fen Park</a:t>
            </a:r>
          </a:p>
        </p:txBody>
      </p:sp>
      <p:sp>
        <p:nvSpPr>
          <p:cNvPr id="4" name="TextBox 3">
            <a:extLst>
              <a:ext uri="{FF2B5EF4-FFF2-40B4-BE49-F238E27FC236}">
                <a16:creationId xmlns:a16="http://schemas.microsoft.com/office/drawing/2014/main" id="{42B36501-1D27-52F7-478F-43144D5FC6E9}"/>
              </a:ext>
            </a:extLst>
          </p:cNvPr>
          <p:cNvSpPr txBox="1"/>
          <p:nvPr/>
        </p:nvSpPr>
        <p:spPr>
          <a:xfrm>
            <a:off x="6959551" y="310216"/>
            <a:ext cx="5007049" cy="584775"/>
          </a:xfrm>
          <a:prstGeom prst="rect">
            <a:avLst/>
          </a:prstGeom>
          <a:noFill/>
        </p:spPr>
        <p:txBody>
          <a:bodyPr wrap="square" rtlCol="0">
            <a:spAutoFit/>
          </a:bodyPr>
          <a:lstStyle/>
          <a:p>
            <a:r>
              <a:rPr lang="en-GB" sz="3200" i="1" dirty="0">
                <a:ln w="0"/>
                <a:solidFill>
                  <a:schemeClr val="accent1"/>
                </a:solidFill>
                <a:effectLst>
                  <a:outerShdw blurRad="38100" dist="25400" dir="5400000" algn="ctr" rotWithShape="0">
                    <a:srgbClr val="6E747A">
                      <a:alpha val="43000"/>
                    </a:srgbClr>
                  </a:outerShdw>
                </a:effectLst>
              </a:rPr>
              <a:t>Additional Comments</a:t>
            </a:r>
          </a:p>
        </p:txBody>
      </p:sp>
      <p:sp>
        <p:nvSpPr>
          <p:cNvPr id="7" name="TextBox 6">
            <a:extLst>
              <a:ext uri="{FF2B5EF4-FFF2-40B4-BE49-F238E27FC236}">
                <a16:creationId xmlns:a16="http://schemas.microsoft.com/office/drawing/2014/main" id="{35C86369-ABAF-00B8-FFCC-2B34C5B51A2B}"/>
              </a:ext>
            </a:extLst>
          </p:cNvPr>
          <p:cNvSpPr txBox="1"/>
          <p:nvPr/>
        </p:nvSpPr>
        <p:spPr>
          <a:xfrm>
            <a:off x="760769" y="1035614"/>
            <a:ext cx="11009472" cy="646331"/>
          </a:xfrm>
          <a:prstGeom prst="rect">
            <a:avLst/>
          </a:prstGeom>
          <a:noFill/>
        </p:spPr>
        <p:txBody>
          <a:bodyPr wrap="square" rtlCol="0">
            <a:spAutoFit/>
          </a:bodyPr>
          <a:lstStyle/>
          <a:p>
            <a:r>
              <a:rPr lang="en-GB" dirty="0"/>
              <a:t>People were asked to also submit any additional comments about the park.  21 people responded to this question.</a:t>
            </a:r>
          </a:p>
        </p:txBody>
      </p:sp>
      <p:sp>
        <p:nvSpPr>
          <p:cNvPr id="3" name="Speech Bubble: Rectangle with Corners Rounded 2">
            <a:extLst>
              <a:ext uri="{FF2B5EF4-FFF2-40B4-BE49-F238E27FC236}">
                <a16:creationId xmlns:a16="http://schemas.microsoft.com/office/drawing/2014/main" id="{CA5EB3D4-F9E4-7A55-C27B-01849C5490D5}"/>
              </a:ext>
            </a:extLst>
          </p:cNvPr>
          <p:cNvSpPr/>
          <p:nvPr/>
        </p:nvSpPr>
        <p:spPr>
          <a:xfrm>
            <a:off x="185199" y="5348136"/>
            <a:ext cx="1398007" cy="1105151"/>
          </a:xfrm>
          <a:prstGeom prst="wedgeRoundRectCallout">
            <a:avLst/>
          </a:prstGeom>
          <a:solidFill>
            <a:schemeClr val="tx2">
              <a:lumMod val="75000"/>
              <a:lumOff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“This park has been neglected for many years, all needs updating”</a:t>
            </a:r>
          </a:p>
        </p:txBody>
      </p:sp>
      <p:sp>
        <p:nvSpPr>
          <p:cNvPr id="5" name="Speech Bubble: Rectangle with Corners Rounded 4">
            <a:extLst>
              <a:ext uri="{FF2B5EF4-FFF2-40B4-BE49-F238E27FC236}">
                <a16:creationId xmlns:a16="http://schemas.microsoft.com/office/drawing/2014/main" id="{BE007E29-F61A-104B-23FA-8FAC6B04CCCF}"/>
              </a:ext>
            </a:extLst>
          </p:cNvPr>
          <p:cNvSpPr/>
          <p:nvPr/>
        </p:nvSpPr>
        <p:spPr>
          <a:xfrm>
            <a:off x="407511" y="1783922"/>
            <a:ext cx="1712391" cy="1370220"/>
          </a:xfrm>
          <a:prstGeom prst="wedgeRoundRectCallout">
            <a:avLst/>
          </a:prstGeom>
          <a:solidFill>
            <a:schemeClr val="tx2">
              <a:lumMod val="50000"/>
              <a:lumOff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“Many children including my own are autistic and need a space </a:t>
            </a:r>
            <a:r>
              <a:rPr lang="en-GB" sz="1200" dirty="0" err="1"/>
              <a:t>space</a:t>
            </a:r>
            <a:r>
              <a:rPr lang="en-GB" sz="1200" dirty="0"/>
              <a:t> to play, there is a huge need for sensory equipment.”</a:t>
            </a:r>
          </a:p>
        </p:txBody>
      </p:sp>
      <p:sp>
        <p:nvSpPr>
          <p:cNvPr id="6" name="Speech Bubble: Rectangle with Corners Rounded 5">
            <a:extLst>
              <a:ext uri="{FF2B5EF4-FFF2-40B4-BE49-F238E27FC236}">
                <a16:creationId xmlns:a16="http://schemas.microsoft.com/office/drawing/2014/main" id="{EDDB7D08-C227-EA53-4174-187551F6A86E}"/>
              </a:ext>
            </a:extLst>
          </p:cNvPr>
          <p:cNvSpPr/>
          <p:nvPr/>
        </p:nvSpPr>
        <p:spPr>
          <a:xfrm>
            <a:off x="6007111" y="1479127"/>
            <a:ext cx="1675629" cy="605191"/>
          </a:xfrm>
          <a:prstGeom prst="wedgeRoundRectCallout">
            <a:avLst/>
          </a:prstGeom>
          <a:solidFill>
            <a:schemeClr val="tx2">
              <a:lumMod val="50000"/>
              <a:lumOff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“find a use for the overgrown area near Tom Crisp Way”</a:t>
            </a:r>
          </a:p>
        </p:txBody>
      </p:sp>
      <p:sp>
        <p:nvSpPr>
          <p:cNvPr id="10" name="Speech Bubble: Rectangle with Corners Rounded 9">
            <a:extLst>
              <a:ext uri="{FF2B5EF4-FFF2-40B4-BE49-F238E27FC236}">
                <a16:creationId xmlns:a16="http://schemas.microsoft.com/office/drawing/2014/main" id="{569A290D-4B67-0C10-50EF-689695854A14}"/>
              </a:ext>
            </a:extLst>
          </p:cNvPr>
          <p:cNvSpPr/>
          <p:nvPr/>
        </p:nvSpPr>
        <p:spPr>
          <a:xfrm>
            <a:off x="407511" y="3459380"/>
            <a:ext cx="2670606" cy="1105151"/>
          </a:xfrm>
          <a:prstGeom prst="wedgeRoundRectCallout">
            <a:avLst/>
          </a:prstGeom>
          <a:solidFill>
            <a:schemeClr val="tx2">
              <a:lumMod val="90000"/>
              <a:lumOff val="1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“The trouble would be from the teenagers who sit drink and smoke weed they lay on the existing equipment and make it intimidating for the younger children.”</a:t>
            </a:r>
          </a:p>
        </p:txBody>
      </p:sp>
      <p:sp>
        <p:nvSpPr>
          <p:cNvPr id="11" name="Speech Bubble: Rectangle with Corners Rounded 10">
            <a:extLst>
              <a:ext uri="{FF2B5EF4-FFF2-40B4-BE49-F238E27FC236}">
                <a16:creationId xmlns:a16="http://schemas.microsoft.com/office/drawing/2014/main" id="{11548376-3AE3-1E11-2B5F-517DEC66F0B3}"/>
              </a:ext>
            </a:extLst>
          </p:cNvPr>
          <p:cNvSpPr/>
          <p:nvPr/>
        </p:nvSpPr>
        <p:spPr>
          <a:xfrm>
            <a:off x="2310619" y="1457225"/>
            <a:ext cx="1675629" cy="1351778"/>
          </a:xfrm>
          <a:prstGeom prst="wedgeRoundRectCallou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“The teenagers take over, I’ve personally witnessed physical fights when with my children. It’s very antisocial.”</a:t>
            </a:r>
          </a:p>
        </p:txBody>
      </p:sp>
      <p:sp>
        <p:nvSpPr>
          <p:cNvPr id="8" name="Speech Bubble: Rectangle with Corners Rounded 7">
            <a:extLst>
              <a:ext uri="{FF2B5EF4-FFF2-40B4-BE49-F238E27FC236}">
                <a16:creationId xmlns:a16="http://schemas.microsoft.com/office/drawing/2014/main" id="{A28339AB-FAC4-B510-287F-B05647D08EFE}"/>
              </a:ext>
            </a:extLst>
          </p:cNvPr>
          <p:cNvSpPr/>
          <p:nvPr/>
        </p:nvSpPr>
        <p:spPr>
          <a:xfrm>
            <a:off x="7817046" y="1783922"/>
            <a:ext cx="1904880" cy="937095"/>
          </a:xfrm>
          <a:prstGeom prst="wedgeRoundRectCallout">
            <a:avLst/>
          </a:prstGeom>
          <a:solidFill>
            <a:schemeClr val="accent4">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“It's a lovely park, it just needs a good clean up and revamp to entice people to use it more.”</a:t>
            </a:r>
          </a:p>
        </p:txBody>
      </p:sp>
      <p:sp>
        <p:nvSpPr>
          <p:cNvPr id="9" name="Speech Bubble: Rectangle with Corners Rounded 8">
            <a:extLst>
              <a:ext uri="{FF2B5EF4-FFF2-40B4-BE49-F238E27FC236}">
                <a16:creationId xmlns:a16="http://schemas.microsoft.com/office/drawing/2014/main" id="{E67698C1-9A42-71AB-3AF0-5A391BF3B27B}"/>
              </a:ext>
            </a:extLst>
          </p:cNvPr>
          <p:cNvSpPr/>
          <p:nvPr/>
        </p:nvSpPr>
        <p:spPr>
          <a:xfrm>
            <a:off x="6163950" y="2351048"/>
            <a:ext cx="1518790" cy="605191"/>
          </a:xfrm>
          <a:prstGeom prst="wedgeRoundRectCallout">
            <a:avLst/>
          </a:prstGeom>
          <a:solidFill>
            <a:schemeClr val="tx2">
              <a:lumMod val="75000"/>
              <a:lumOff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“Loved by many locals needs a park keeper/security”</a:t>
            </a:r>
          </a:p>
        </p:txBody>
      </p:sp>
      <p:sp>
        <p:nvSpPr>
          <p:cNvPr id="12" name="Speech Bubble: Rectangle with Corners Rounded 11">
            <a:extLst>
              <a:ext uri="{FF2B5EF4-FFF2-40B4-BE49-F238E27FC236}">
                <a16:creationId xmlns:a16="http://schemas.microsoft.com/office/drawing/2014/main" id="{541D28A8-36EA-79BC-A7B2-258A1DAED546}"/>
              </a:ext>
            </a:extLst>
          </p:cNvPr>
          <p:cNvSpPr/>
          <p:nvPr/>
        </p:nvSpPr>
        <p:spPr>
          <a:xfrm>
            <a:off x="8448508" y="5187454"/>
            <a:ext cx="1139112" cy="800765"/>
          </a:xfrm>
          <a:prstGeom prst="wedgeRoundRectCallou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“Good if the outdoor gym was suitable for disabled”</a:t>
            </a:r>
          </a:p>
        </p:txBody>
      </p:sp>
      <p:sp>
        <p:nvSpPr>
          <p:cNvPr id="13" name="Speech Bubble: Rectangle with Corners Rounded 12">
            <a:extLst>
              <a:ext uri="{FF2B5EF4-FFF2-40B4-BE49-F238E27FC236}">
                <a16:creationId xmlns:a16="http://schemas.microsoft.com/office/drawing/2014/main" id="{866EC759-9420-BB27-F6D0-1434CCE82D35}"/>
              </a:ext>
            </a:extLst>
          </p:cNvPr>
          <p:cNvSpPr/>
          <p:nvPr/>
        </p:nvSpPr>
        <p:spPr>
          <a:xfrm>
            <a:off x="5694384" y="3156843"/>
            <a:ext cx="3472350" cy="1489838"/>
          </a:xfrm>
          <a:prstGeom prst="wedgeRoundRectCallout">
            <a:avLst/>
          </a:prstGeom>
          <a:solidFill>
            <a:schemeClr val="tx2">
              <a:lumMod val="50000"/>
              <a:lumOff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“If gym equipment is installed please keep the residents in mind and place it </a:t>
            </a:r>
            <a:r>
              <a:rPr lang="en-GB" sz="1200" dirty="0" err="1"/>
              <a:t>southwell</a:t>
            </a:r>
            <a:r>
              <a:rPr lang="en-GB" sz="1200" dirty="0"/>
              <a:t> to </a:t>
            </a:r>
            <a:r>
              <a:rPr lang="en-GB" sz="1200" dirty="0" err="1"/>
              <a:t>rd</a:t>
            </a:r>
            <a:r>
              <a:rPr lang="en-GB" sz="1200" dirty="0"/>
              <a:t> /red oak school end .. the children’s area all attracts loud music teenagers . And would also stop people parking in Newark </a:t>
            </a:r>
            <a:r>
              <a:rPr lang="en-GB" sz="1200" dirty="0" err="1"/>
              <a:t>rd</a:t>
            </a:r>
            <a:r>
              <a:rPr lang="en-GB" sz="1200" dirty="0"/>
              <a:t> and martins </a:t>
            </a:r>
            <a:r>
              <a:rPr lang="en-GB" sz="1200" dirty="0" err="1"/>
              <a:t>ave</a:t>
            </a:r>
            <a:r>
              <a:rPr lang="en-GB" sz="1200" dirty="0"/>
              <a:t> area outside our houses , there is ample parking the school side of the park.”</a:t>
            </a:r>
          </a:p>
        </p:txBody>
      </p:sp>
      <p:sp>
        <p:nvSpPr>
          <p:cNvPr id="14" name="Speech Bubble: Rectangle with Corners Rounded 13">
            <a:extLst>
              <a:ext uri="{FF2B5EF4-FFF2-40B4-BE49-F238E27FC236}">
                <a16:creationId xmlns:a16="http://schemas.microsoft.com/office/drawing/2014/main" id="{94A3FB53-B906-CF32-8900-28BD44FA0A06}"/>
              </a:ext>
            </a:extLst>
          </p:cNvPr>
          <p:cNvSpPr/>
          <p:nvPr/>
        </p:nvSpPr>
        <p:spPr>
          <a:xfrm>
            <a:off x="5675650" y="5082894"/>
            <a:ext cx="2606236" cy="1278214"/>
          </a:xfrm>
          <a:prstGeom prst="wedgeRoundRectCallout">
            <a:avLst/>
          </a:prstGeom>
          <a:solidFill>
            <a:schemeClr val="accent4">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“I think new facilities would be fab but you would need to prevent the vandalism or it’s a complete waste of money! Kiddy parks don’t need access over night so they should be secure”</a:t>
            </a:r>
          </a:p>
        </p:txBody>
      </p:sp>
      <p:sp>
        <p:nvSpPr>
          <p:cNvPr id="15" name="Speech Bubble: Rectangle with Corners Rounded 14">
            <a:extLst>
              <a:ext uri="{FF2B5EF4-FFF2-40B4-BE49-F238E27FC236}">
                <a16:creationId xmlns:a16="http://schemas.microsoft.com/office/drawing/2014/main" id="{1D6A39C2-DA1D-FD82-97B7-8E0EE4C36277}"/>
              </a:ext>
            </a:extLst>
          </p:cNvPr>
          <p:cNvSpPr/>
          <p:nvPr/>
        </p:nvSpPr>
        <p:spPr>
          <a:xfrm>
            <a:off x="3369863" y="2956239"/>
            <a:ext cx="1856169" cy="892497"/>
          </a:xfrm>
          <a:prstGeom prst="wedgeRoundRectCallou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“Love the park and the swans. Would like gym equipment as gyms are so expensive to go to”</a:t>
            </a:r>
          </a:p>
        </p:txBody>
      </p:sp>
      <p:sp>
        <p:nvSpPr>
          <p:cNvPr id="16" name="Speech Bubble: Rectangle with Corners Rounded 15">
            <a:extLst>
              <a:ext uri="{FF2B5EF4-FFF2-40B4-BE49-F238E27FC236}">
                <a16:creationId xmlns:a16="http://schemas.microsoft.com/office/drawing/2014/main" id="{53839ABD-C12A-A021-2EBE-57AEB1977560}"/>
              </a:ext>
            </a:extLst>
          </p:cNvPr>
          <p:cNvSpPr/>
          <p:nvPr/>
        </p:nvSpPr>
        <p:spPr>
          <a:xfrm>
            <a:off x="1781311" y="5677786"/>
            <a:ext cx="1854058" cy="797928"/>
          </a:xfrm>
          <a:prstGeom prst="wedgeRoundRectCallout">
            <a:avLst/>
          </a:prstGeom>
          <a:solidFill>
            <a:schemeClr val="tx2">
              <a:lumMod val="50000"/>
              <a:lumOff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“The water quality and smell that comes from it needs addressing”</a:t>
            </a:r>
          </a:p>
        </p:txBody>
      </p:sp>
      <p:sp>
        <p:nvSpPr>
          <p:cNvPr id="17" name="Speech Bubble: Rectangle with Corners Rounded 16">
            <a:extLst>
              <a:ext uri="{FF2B5EF4-FFF2-40B4-BE49-F238E27FC236}">
                <a16:creationId xmlns:a16="http://schemas.microsoft.com/office/drawing/2014/main" id="{C83FAE2F-4C18-12E2-1F8E-F51D99F46C65}"/>
              </a:ext>
            </a:extLst>
          </p:cNvPr>
          <p:cNvSpPr/>
          <p:nvPr/>
        </p:nvSpPr>
        <p:spPr>
          <a:xfrm>
            <a:off x="3479324" y="4134169"/>
            <a:ext cx="1904880" cy="248869"/>
          </a:xfrm>
          <a:prstGeom prst="wedgeRoundRectCallout">
            <a:avLst>
              <a:gd name="adj1" fmla="val -20833"/>
              <a:gd name="adj2" fmla="val 84327"/>
              <a:gd name="adj3" fmla="val 16667"/>
            </a:avLst>
          </a:prstGeom>
          <a:solidFill>
            <a:schemeClr val="tx2">
              <a:lumMod val="75000"/>
              <a:lumOff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“Maybe need more bins”</a:t>
            </a:r>
          </a:p>
        </p:txBody>
      </p:sp>
      <p:sp>
        <p:nvSpPr>
          <p:cNvPr id="18" name="Speech Bubble: Rectangle with Corners Rounded 17">
            <a:extLst>
              <a:ext uri="{FF2B5EF4-FFF2-40B4-BE49-F238E27FC236}">
                <a16:creationId xmlns:a16="http://schemas.microsoft.com/office/drawing/2014/main" id="{C7A04EFE-2122-BDE3-CD96-680671E233CD}"/>
              </a:ext>
            </a:extLst>
          </p:cNvPr>
          <p:cNvSpPr/>
          <p:nvPr/>
        </p:nvSpPr>
        <p:spPr>
          <a:xfrm>
            <a:off x="4431764" y="1757546"/>
            <a:ext cx="1367519" cy="963471"/>
          </a:xfrm>
          <a:prstGeom prst="wedgeRoundRectCallout">
            <a:avLst/>
          </a:prstGeom>
          <a:solidFill>
            <a:schemeClr val="accent4">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“definitely pollard </a:t>
            </a:r>
            <a:r>
              <a:rPr lang="en-GB" sz="1200" dirty="0" err="1"/>
              <a:t>alot</a:t>
            </a:r>
            <a:r>
              <a:rPr lang="en-GB" sz="1200" dirty="0"/>
              <a:t> of the trees -its a mess”</a:t>
            </a:r>
          </a:p>
        </p:txBody>
      </p:sp>
      <p:sp>
        <p:nvSpPr>
          <p:cNvPr id="19" name="Speech Bubble: Rectangle with Corners Rounded 18">
            <a:extLst>
              <a:ext uri="{FF2B5EF4-FFF2-40B4-BE49-F238E27FC236}">
                <a16:creationId xmlns:a16="http://schemas.microsoft.com/office/drawing/2014/main" id="{501C7E66-AFF6-0318-B95C-4531266C1E58}"/>
              </a:ext>
            </a:extLst>
          </p:cNvPr>
          <p:cNvSpPr/>
          <p:nvPr/>
        </p:nvSpPr>
        <p:spPr>
          <a:xfrm>
            <a:off x="1651697" y="4752480"/>
            <a:ext cx="1469708" cy="646331"/>
          </a:xfrm>
          <a:prstGeom prst="wedgeRoundRectCallout">
            <a:avLst/>
          </a:prstGeom>
          <a:solidFill>
            <a:schemeClr val="accent4">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“Great to have the toilet back open again”</a:t>
            </a:r>
          </a:p>
        </p:txBody>
      </p:sp>
      <p:sp>
        <p:nvSpPr>
          <p:cNvPr id="22" name="Speech Bubble: Rectangle with Corners Rounded 21">
            <a:extLst>
              <a:ext uri="{FF2B5EF4-FFF2-40B4-BE49-F238E27FC236}">
                <a16:creationId xmlns:a16="http://schemas.microsoft.com/office/drawing/2014/main" id="{F399CAD4-4F47-6EA6-60B6-4F79EF6F65AD}"/>
              </a:ext>
            </a:extLst>
          </p:cNvPr>
          <p:cNvSpPr/>
          <p:nvPr/>
        </p:nvSpPr>
        <p:spPr>
          <a:xfrm>
            <a:off x="9885853" y="1592949"/>
            <a:ext cx="1951541" cy="372789"/>
          </a:xfrm>
          <a:prstGeom prst="wedgeRoundRectCallou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“Park equipment often dirty”</a:t>
            </a:r>
          </a:p>
        </p:txBody>
      </p:sp>
      <p:sp>
        <p:nvSpPr>
          <p:cNvPr id="23" name="Speech Bubble: Rectangle with Corners Rounded 22">
            <a:extLst>
              <a:ext uri="{FF2B5EF4-FFF2-40B4-BE49-F238E27FC236}">
                <a16:creationId xmlns:a16="http://schemas.microsoft.com/office/drawing/2014/main" id="{11AEE73B-D9BF-C50A-E482-4F103541E930}"/>
              </a:ext>
            </a:extLst>
          </p:cNvPr>
          <p:cNvSpPr/>
          <p:nvPr/>
        </p:nvSpPr>
        <p:spPr>
          <a:xfrm>
            <a:off x="10518998" y="3361754"/>
            <a:ext cx="1554178" cy="605191"/>
          </a:xfrm>
          <a:prstGeom prst="wedgeRoundRectCallout">
            <a:avLst/>
          </a:prstGeom>
          <a:solidFill>
            <a:schemeClr val="tx2">
              <a:lumMod val="50000"/>
              <a:lumOff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“Vandalism is clearly an issue”</a:t>
            </a:r>
          </a:p>
        </p:txBody>
      </p:sp>
      <p:sp>
        <p:nvSpPr>
          <p:cNvPr id="24" name="Speech Bubble: Rectangle with Corners Rounded 23">
            <a:extLst>
              <a:ext uri="{FF2B5EF4-FFF2-40B4-BE49-F238E27FC236}">
                <a16:creationId xmlns:a16="http://schemas.microsoft.com/office/drawing/2014/main" id="{2046922E-1C7E-388C-444D-D18734CCD004}"/>
              </a:ext>
            </a:extLst>
          </p:cNvPr>
          <p:cNvSpPr/>
          <p:nvPr/>
        </p:nvSpPr>
        <p:spPr>
          <a:xfrm>
            <a:off x="9273310" y="3024743"/>
            <a:ext cx="1139112" cy="1123639"/>
          </a:xfrm>
          <a:prstGeom prst="wedgeRoundRectCallout">
            <a:avLst/>
          </a:prstGeom>
          <a:solidFill>
            <a:schemeClr val="accent4">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“Anti social behaviour from young/mid teenagers is worrying.”</a:t>
            </a:r>
          </a:p>
        </p:txBody>
      </p:sp>
      <p:sp>
        <p:nvSpPr>
          <p:cNvPr id="25" name="Speech Bubble: Rectangle with Corners Rounded 24">
            <a:extLst>
              <a:ext uri="{FF2B5EF4-FFF2-40B4-BE49-F238E27FC236}">
                <a16:creationId xmlns:a16="http://schemas.microsoft.com/office/drawing/2014/main" id="{40D1D55F-978F-75A7-9875-91698812F92B}"/>
              </a:ext>
            </a:extLst>
          </p:cNvPr>
          <p:cNvSpPr/>
          <p:nvPr/>
        </p:nvSpPr>
        <p:spPr>
          <a:xfrm>
            <a:off x="10385879" y="2217909"/>
            <a:ext cx="1353810" cy="871468"/>
          </a:xfrm>
          <a:prstGeom prst="wedgeRoundRectCallout">
            <a:avLst/>
          </a:prstGeom>
          <a:solidFill>
            <a:schemeClr val="tx2">
              <a:lumMod val="75000"/>
              <a:lumOff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“So much dog mess. And the water works bit stinks”</a:t>
            </a:r>
          </a:p>
        </p:txBody>
      </p:sp>
      <p:sp>
        <p:nvSpPr>
          <p:cNvPr id="26" name="Speech Bubble: Rectangle with Corners Rounded 25">
            <a:extLst>
              <a:ext uri="{FF2B5EF4-FFF2-40B4-BE49-F238E27FC236}">
                <a16:creationId xmlns:a16="http://schemas.microsoft.com/office/drawing/2014/main" id="{3CBA26A4-48B9-8593-2D44-123DAC75A18A}"/>
              </a:ext>
            </a:extLst>
          </p:cNvPr>
          <p:cNvSpPr/>
          <p:nvPr/>
        </p:nvSpPr>
        <p:spPr>
          <a:xfrm>
            <a:off x="3798344" y="4725549"/>
            <a:ext cx="1619444" cy="1392820"/>
          </a:xfrm>
          <a:prstGeom prst="wedgeRoundRectCallout">
            <a:avLst/>
          </a:prstGeom>
          <a:solidFill>
            <a:schemeClr val="accent4">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“The wildlife area needs sorting desperately, chipping on the ground round the wet areas like it used to be.”</a:t>
            </a:r>
          </a:p>
        </p:txBody>
      </p:sp>
      <p:sp>
        <p:nvSpPr>
          <p:cNvPr id="21" name="Speech Bubble: Rectangle with Corners Rounded 20">
            <a:extLst>
              <a:ext uri="{FF2B5EF4-FFF2-40B4-BE49-F238E27FC236}">
                <a16:creationId xmlns:a16="http://schemas.microsoft.com/office/drawing/2014/main" id="{9BD4CBF7-9CE9-511B-FF69-D2D8743D92CB}"/>
              </a:ext>
            </a:extLst>
          </p:cNvPr>
          <p:cNvSpPr/>
          <p:nvPr/>
        </p:nvSpPr>
        <p:spPr>
          <a:xfrm>
            <a:off x="9721926" y="4239322"/>
            <a:ext cx="2388558" cy="2308461"/>
          </a:xfrm>
          <a:prstGeom prst="wedgeRoundRectCallout">
            <a:avLst/>
          </a:prstGeom>
          <a:solidFill>
            <a:schemeClr val="tx2">
              <a:lumMod val="75000"/>
              <a:lumOff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“I would like to see the suggestion of a splash/water park at Kensington Gardens, Fen Park, or non-LTC owned land (in partnership with ESC) properly considered and explored in the context of seafront enhancement and regeneration, and not just be dismissed as too expensive or risky without proper evaluation”</a:t>
            </a:r>
          </a:p>
        </p:txBody>
      </p:sp>
    </p:spTree>
    <p:extLst>
      <p:ext uri="{BB962C8B-B14F-4D97-AF65-F5344CB8AC3E}">
        <p14:creationId xmlns:p14="http://schemas.microsoft.com/office/powerpoint/2010/main" val="4083325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p:txBody>
          <a:bodyPr/>
          <a:lstStyle/>
          <a:p>
            <a:r>
              <a:rPr lang="en-GB" dirty="0"/>
              <a:t>Fen Park</a:t>
            </a:r>
          </a:p>
        </p:txBody>
      </p:sp>
      <p:sp>
        <p:nvSpPr>
          <p:cNvPr id="3" name="Content Placeholder 2">
            <a:extLst>
              <a:ext uri="{FF2B5EF4-FFF2-40B4-BE49-F238E27FC236}">
                <a16:creationId xmlns:a16="http://schemas.microsoft.com/office/drawing/2014/main" id="{E13AE403-27A3-F2EB-E46E-FAD88FC66761}"/>
              </a:ext>
            </a:extLst>
          </p:cNvPr>
          <p:cNvSpPr>
            <a:spLocks noGrp="1"/>
          </p:cNvSpPr>
          <p:nvPr>
            <p:ph idx="1"/>
          </p:nvPr>
        </p:nvSpPr>
        <p:spPr>
          <a:xfrm>
            <a:off x="838200" y="1591708"/>
            <a:ext cx="10515600" cy="4351338"/>
          </a:xfrm>
        </p:spPr>
        <p:txBody>
          <a:bodyPr>
            <a:normAutofit/>
          </a:bodyPr>
          <a:lstStyle/>
          <a:p>
            <a:r>
              <a:rPr lang="en-GB" sz="2400" b="1" dirty="0"/>
              <a:t>71 people </a:t>
            </a:r>
            <a:r>
              <a:rPr lang="en-GB" sz="2400" dirty="0"/>
              <a:t>responded about Fen Park (out of 192)</a:t>
            </a:r>
          </a:p>
          <a:p>
            <a:endParaRPr lang="en-GB" sz="700" dirty="0"/>
          </a:p>
          <a:p>
            <a:r>
              <a:rPr lang="en-GB" sz="2400" dirty="0"/>
              <a:t>Of those, </a:t>
            </a:r>
            <a:r>
              <a:rPr lang="en-GB" sz="2400" b="1" dirty="0"/>
              <a:t>10 said they never visited </a:t>
            </a:r>
            <a:r>
              <a:rPr lang="en-GB" sz="2400" dirty="0"/>
              <a:t>with 3 stating they lived too far away, and 4 being unaware of the park.  Two others left comments such as “not a nice area or place to visit” and “no facilities for me”. </a:t>
            </a:r>
          </a:p>
          <a:p>
            <a:r>
              <a:rPr lang="en-GB" sz="2400" dirty="0"/>
              <a:t>Of these people who have never visited, </a:t>
            </a:r>
            <a:r>
              <a:rPr lang="en-GB" sz="2400" b="1" dirty="0"/>
              <a:t>5 wanted better or more varied facilities </a:t>
            </a:r>
            <a:r>
              <a:rPr lang="en-GB" sz="2400" dirty="0"/>
              <a:t>whilst </a:t>
            </a:r>
            <a:r>
              <a:rPr lang="en-GB" sz="2400" b="1" dirty="0"/>
              <a:t>1 wanted better accessibility.</a:t>
            </a:r>
            <a:endParaRPr lang="en-GB" sz="2400" dirty="0"/>
          </a:p>
          <a:p>
            <a:r>
              <a:rPr lang="en-GB" sz="2400" dirty="0"/>
              <a:t>Additional comments from this group included:</a:t>
            </a:r>
          </a:p>
          <a:p>
            <a:pPr lvl="1"/>
            <a:r>
              <a:rPr lang="en-GB" sz="1800" i="1" dirty="0"/>
              <a:t>“</a:t>
            </a:r>
            <a:r>
              <a:rPr lang="en-GB" sz="2000" i="1" dirty="0"/>
              <a:t>Good if the outdoor gym was suitable for disabled”</a:t>
            </a:r>
            <a:endParaRPr lang="en-GB" sz="1800" i="1" dirty="0"/>
          </a:p>
        </p:txBody>
      </p:sp>
    </p:spTree>
    <p:extLst>
      <p:ext uri="{BB962C8B-B14F-4D97-AF65-F5344CB8AC3E}">
        <p14:creationId xmlns:p14="http://schemas.microsoft.com/office/powerpoint/2010/main" val="1481428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p:txBody>
          <a:bodyPr/>
          <a:lstStyle/>
          <a:p>
            <a:r>
              <a:rPr lang="en-GB" dirty="0"/>
              <a:t>Fen Park</a:t>
            </a:r>
          </a:p>
        </p:txBody>
      </p:sp>
      <p:sp>
        <p:nvSpPr>
          <p:cNvPr id="3" name="Content Placeholder 2">
            <a:extLst>
              <a:ext uri="{FF2B5EF4-FFF2-40B4-BE49-F238E27FC236}">
                <a16:creationId xmlns:a16="http://schemas.microsoft.com/office/drawing/2014/main" id="{E13AE403-27A3-F2EB-E46E-FAD88FC66761}"/>
              </a:ext>
            </a:extLst>
          </p:cNvPr>
          <p:cNvSpPr>
            <a:spLocks noGrp="1"/>
          </p:cNvSpPr>
          <p:nvPr>
            <p:ph idx="1"/>
          </p:nvPr>
        </p:nvSpPr>
        <p:spPr>
          <a:xfrm>
            <a:off x="838200" y="1527913"/>
            <a:ext cx="10515600" cy="4351338"/>
          </a:xfrm>
        </p:spPr>
        <p:txBody>
          <a:bodyPr>
            <a:normAutofit fontScale="92500" lnSpcReduction="10000"/>
          </a:bodyPr>
          <a:lstStyle/>
          <a:p>
            <a:r>
              <a:rPr lang="en-GB" sz="2000" dirty="0"/>
              <a:t>Of the 61 who do visit the park, most </a:t>
            </a:r>
            <a:r>
              <a:rPr lang="en-GB" sz="2000" b="1" dirty="0"/>
              <a:t>(21) visit on a monthly basis </a:t>
            </a:r>
            <a:r>
              <a:rPr lang="en-GB" sz="2000" dirty="0"/>
              <a:t>with a further </a:t>
            </a:r>
            <a:r>
              <a:rPr lang="en-GB" sz="2000" b="1" dirty="0"/>
              <a:t>17 visiting weekly.</a:t>
            </a:r>
          </a:p>
          <a:p>
            <a:r>
              <a:rPr lang="en-GB" sz="2000" dirty="0"/>
              <a:t>The five people who selected ‘other’ commented “every couple of months”, “school holidays”, “a few/couple times a year”, and “quarterly”.</a:t>
            </a:r>
          </a:p>
          <a:p>
            <a:pPr marL="0" indent="0">
              <a:buNone/>
            </a:pPr>
            <a:endParaRPr lang="en-GB" sz="2000" dirty="0"/>
          </a:p>
          <a:p>
            <a:pPr marL="0" indent="0">
              <a:buNone/>
            </a:pPr>
            <a:r>
              <a:rPr lang="en-GB" sz="2000" b="1" dirty="0"/>
              <a:t>Age categories of visitors</a:t>
            </a:r>
            <a:r>
              <a:rPr lang="en-GB" sz="2000" dirty="0"/>
              <a:t>:</a:t>
            </a:r>
          </a:p>
          <a:p>
            <a:pPr lvl="1"/>
            <a:endParaRPr lang="en-GB" sz="2000" dirty="0"/>
          </a:p>
          <a:p>
            <a:pPr marL="457200" lvl="1" indent="0">
              <a:buNone/>
            </a:pPr>
            <a:r>
              <a:rPr lang="en-GB" sz="2000" dirty="0"/>
              <a:t>Under 18 | </a:t>
            </a:r>
            <a:r>
              <a:rPr lang="en-GB" sz="2000" b="1" dirty="0"/>
              <a:t>2</a:t>
            </a:r>
            <a:endParaRPr lang="en-GB" sz="2000" dirty="0"/>
          </a:p>
          <a:p>
            <a:pPr marL="457200" lvl="1" indent="0">
              <a:buNone/>
            </a:pPr>
            <a:r>
              <a:rPr lang="en-GB" sz="2000" dirty="0"/>
              <a:t>18-24 | </a:t>
            </a:r>
            <a:r>
              <a:rPr lang="en-GB" sz="2000" b="1" dirty="0"/>
              <a:t>2</a:t>
            </a:r>
          </a:p>
          <a:p>
            <a:pPr marL="457200" lvl="1" indent="0">
              <a:buNone/>
            </a:pPr>
            <a:r>
              <a:rPr lang="en-GB" sz="2000" dirty="0"/>
              <a:t>25-34 | </a:t>
            </a:r>
            <a:r>
              <a:rPr lang="en-GB" sz="2000" b="1" dirty="0"/>
              <a:t>6</a:t>
            </a:r>
          </a:p>
          <a:p>
            <a:pPr marL="457200" lvl="1" indent="0">
              <a:buNone/>
            </a:pPr>
            <a:r>
              <a:rPr lang="en-GB" sz="2000" dirty="0"/>
              <a:t>35-44 | </a:t>
            </a:r>
            <a:r>
              <a:rPr lang="en-GB" sz="2000" b="1" dirty="0"/>
              <a:t>12</a:t>
            </a:r>
          </a:p>
          <a:p>
            <a:pPr marL="457200" lvl="1" indent="0">
              <a:buNone/>
            </a:pPr>
            <a:r>
              <a:rPr lang="en-GB" sz="2000" dirty="0"/>
              <a:t>45-54 | </a:t>
            </a:r>
            <a:r>
              <a:rPr lang="en-GB" sz="2000" b="1" dirty="0"/>
              <a:t>11</a:t>
            </a:r>
          </a:p>
          <a:p>
            <a:pPr marL="457200" lvl="1" indent="0">
              <a:buNone/>
            </a:pPr>
            <a:r>
              <a:rPr lang="en-GB" sz="2000" dirty="0"/>
              <a:t>55-64 | </a:t>
            </a:r>
            <a:r>
              <a:rPr lang="en-GB" sz="2000" b="1" dirty="0"/>
              <a:t>16</a:t>
            </a:r>
          </a:p>
          <a:p>
            <a:pPr marL="457200" lvl="1" indent="0">
              <a:buNone/>
            </a:pPr>
            <a:r>
              <a:rPr lang="en-GB" sz="2000" dirty="0"/>
              <a:t>65 and over | </a:t>
            </a:r>
            <a:r>
              <a:rPr lang="en-GB" sz="2000" b="1" dirty="0"/>
              <a:t>10</a:t>
            </a:r>
          </a:p>
        </p:txBody>
      </p:sp>
      <p:sp>
        <p:nvSpPr>
          <p:cNvPr id="9" name="TextBox 8">
            <a:extLst>
              <a:ext uri="{FF2B5EF4-FFF2-40B4-BE49-F238E27FC236}">
                <a16:creationId xmlns:a16="http://schemas.microsoft.com/office/drawing/2014/main" id="{B3B8FAC3-CDFB-007E-D1B1-9D03BF170693}"/>
              </a:ext>
            </a:extLst>
          </p:cNvPr>
          <p:cNvSpPr txBox="1"/>
          <p:nvPr/>
        </p:nvSpPr>
        <p:spPr>
          <a:xfrm>
            <a:off x="7700537" y="2853476"/>
            <a:ext cx="4040373" cy="369332"/>
          </a:xfrm>
          <a:prstGeom prst="rect">
            <a:avLst/>
          </a:prstGeom>
          <a:noFill/>
        </p:spPr>
        <p:txBody>
          <a:bodyPr wrap="square" rtlCol="0">
            <a:spAutoFit/>
          </a:bodyPr>
          <a:lstStyle/>
          <a:p>
            <a:r>
              <a:rPr lang="en-GB" i="1" dirty="0">
                <a:ln w="0"/>
                <a:solidFill>
                  <a:schemeClr val="accent1"/>
                </a:solidFill>
                <a:effectLst>
                  <a:outerShdw blurRad="38100" dist="25400" dir="5400000" algn="ctr" rotWithShape="0">
                    <a:srgbClr val="6E747A">
                      <a:alpha val="43000"/>
                    </a:srgbClr>
                  </a:outerShdw>
                </a:effectLst>
              </a:rPr>
              <a:t>How often do you visit Fen Park?</a:t>
            </a:r>
          </a:p>
        </p:txBody>
      </p:sp>
      <p:pic>
        <p:nvPicPr>
          <p:cNvPr id="5" name="Picture 4">
            <a:extLst>
              <a:ext uri="{FF2B5EF4-FFF2-40B4-BE49-F238E27FC236}">
                <a16:creationId xmlns:a16="http://schemas.microsoft.com/office/drawing/2014/main" id="{C3ECDD9C-4673-43FE-0E75-9FC25A926CD8}"/>
              </a:ext>
            </a:extLst>
          </p:cNvPr>
          <p:cNvPicPr>
            <a:picLocks noChangeAspect="1"/>
          </p:cNvPicPr>
          <p:nvPr/>
        </p:nvPicPr>
        <p:blipFill rotWithShape="1">
          <a:blip r:embed="rId2"/>
          <a:srcRect l="30608"/>
          <a:stretch/>
        </p:blipFill>
        <p:spPr>
          <a:xfrm>
            <a:off x="6096000" y="3429000"/>
            <a:ext cx="5404212" cy="2854842"/>
          </a:xfrm>
          <a:prstGeom prst="rect">
            <a:avLst/>
          </a:prstGeom>
        </p:spPr>
      </p:pic>
      <p:pic>
        <p:nvPicPr>
          <p:cNvPr id="6" name="Picture 5">
            <a:extLst>
              <a:ext uri="{FF2B5EF4-FFF2-40B4-BE49-F238E27FC236}">
                <a16:creationId xmlns:a16="http://schemas.microsoft.com/office/drawing/2014/main" id="{7DDD871B-545B-951A-3648-BD85E3CF5E71}"/>
              </a:ext>
            </a:extLst>
          </p:cNvPr>
          <p:cNvPicPr>
            <a:picLocks noChangeAspect="1"/>
          </p:cNvPicPr>
          <p:nvPr/>
        </p:nvPicPr>
        <p:blipFill rotWithShape="1">
          <a:blip r:embed="rId2"/>
          <a:srcRect r="83832"/>
          <a:stretch/>
        </p:blipFill>
        <p:spPr>
          <a:xfrm>
            <a:off x="4950280" y="3429000"/>
            <a:ext cx="1259134" cy="2854842"/>
          </a:xfrm>
          <a:prstGeom prst="rect">
            <a:avLst/>
          </a:prstGeom>
        </p:spPr>
      </p:pic>
    </p:spTree>
    <p:extLst>
      <p:ext uri="{BB962C8B-B14F-4D97-AF65-F5344CB8AC3E}">
        <p14:creationId xmlns:p14="http://schemas.microsoft.com/office/powerpoint/2010/main" val="1179968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p:txBody>
          <a:bodyPr/>
          <a:lstStyle/>
          <a:p>
            <a:r>
              <a:rPr lang="en-GB" dirty="0"/>
              <a:t>Fen Park</a:t>
            </a:r>
          </a:p>
        </p:txBody>
      </p:sp>
      <p:sp>
        <p:nvSpPr>
          <p:cNvPr id="4" name="TextBox 3">
            <a:extLst>
              <a:ext uri="{FF2B5EF4-FFF2-40B4-BE49-F238E27FC236}">
                <a16:creationId xmlns:a16="http://schemas.microsoft.com/office/drawing/2014/main" id="{42B36501-1D27-52F7-478F-43144D5FC6E9}"/>
              </a:ext>
            </a:extLst>
          </p:cNvPr>
          <p:cNvSpPr txBox="1"/>
          <p:nvPr/>
        </p:nvSpPr>
        <p:spPr>
          <a:xfrm>
            <a:off x="633179" y="1506023"/>
            <a:ext cx="5007049" cy="369332"/>
          </a:xfrm>
          <a:prstGeom prst="rect">
            <a:avLst/>
          </a:prstGeom>
          <a:noFill/>
        </p:spPr>
        <p:txBody>
          <a:bodyPr wrap="square" rtlCol="0">
            <a:spAutoFit/>
          </a:bodyPr>
          <a:lstStyle/>
          <a:p>
            <a:r>
              <a:rPr lang="en-GB" i="1" dirty="0">
                <a:ln w="0"/>
                <a:solidFill>
                  <a:schemeClr val="accent1"/>
                </a:solidFill>
                <a:effectLst>
                  <a:outerShdw blurRad="38100" dist="25400" dir="5400000" algn="ctr" rotWithShape="0">
                    <a:srgbClr val="6E747A">
                      <a:alpha val="43000"/>
                    </a:srgbClr>
                  </a:outerShdw>
                </a:effectLst>
              </a:rPr>
              <a:t>How do you usually travel to Fen Park?</a:t>
            </a:r>
          </a:p>
        </p:txBody>
      </p:sp>
      <p:sp>
        <p:nvSpPr>
          <p:cNvPr id="6" name="TextBox 5">
            <a:extLst>
              <a:ext uri="{FF2B5EF4-FFF2-40B4-BE49-F238E27FC236}">
                <a16:creationId xmlns:a16="http://schemas.microsoft.com/office/drawing/2014/main" id="{8FAE3750-9664-A683-09DE-579534E4E22D}"/>
              </a:ext>
            </a:extLst>
          </p:cNvPr>
          <p:cNvSpPr txBox="1"/>
          <p:nvPr/>
        </p:nvSpPr>
        <p:spPr>
          <a:xfrm>
            <a:off x="6901158" y="3658216"/>
            <a:ext cx="4040373" cy="369332"/>
          </a:xfrm>
          <a:prstGeom prst="rect">
            <a:avLst/>
          </a:prstGeom>
          <a:noFill/>
        </p:spPr>
        <p:txBody>
          <a:bodyPr wrap="square" rtlCol="0">
            <a:spAutoFit/>
          </a:bodyPr>
          <a:lstStyle/>
          <a:p>
            <a:r>
              <a:rPr lang="en-GB" i="1" dirty="0">
                <a:ln w="0"/>
                <a:solidFill>
                  <a:schemeClr val="accent1"/>
                </a:solidFill>
                <a:effectLst>
                  <a:outerShdw blurRad="38100" dist="25400" dir="5400000" algn="ctr" rotWithShape="0">
                    <a:srgbClr val="6E747A">
                      <a:alpha val="43000"/>
                    </a:srgbClr>
                  </a:outerShdw>
                </a:effectLst>
              </a:rPr>
              <a:t>What do you use Fen Park for?</a:t>
            </a:r>
          </a:p>
        </p:txBody>
      </p:sp>
      <p:sp>
        <p:nvSpPr>
          <p:cNvPr id="16" name="TextBox 15">
            <a:extLst>
              <a:ext uri="{FF2B5EF4-FFF2-40B4-BE49-F238E27FC236}">
                <a16:creationId xmlns:a16="http://schemas.microsoft.com/office/drawing/2014/main" id="{254C966D-251E-E4EC-1CFD-5595DEDE2A7E}"/>
              </a:ext>
            </a:extLst>
          </p:cNvPr>
          <p:cNvSpPr txBox="1"/>
          <p:nvPr/>
        </p:nvSpPr>
        <p:spPr>
          <a:xfrm>
            <a:off x="564154" y="4585894"/>
            <a:ext cx="5007049" cy="2031325"/>
          </a:xfrm>
          <a:prstGeom prst="rect">
            <a:avLst/>
          </a:prstGeom>
          <a:noFill/>
        </p:spPr>
        <p:txBody>
          <a:bodyPr wrap="square" rtlCol="0">
            <a:spAutoFit/>
          </a:bodyPr>
          <a:lstStyle/>
          <a:p>
            <a:r>
              <a:rPr lang="en-GB" dirty="0"/>
              <a:t>People were allowed to select multiple answers for this question.  </a:t>
            </a:r>
            <a:r>
              <a:rPr lang="en-GB" b="1" dirty="0"/>
              <a:t>Personal Leisure </a:t>
            </a:r>
            <a:r>
              <a:rPr lang="en-GB" dirty="0"/>
              <a:t>was the most popular answer, followed by </a:t>
            </a:r>
            <a:r>
              <a:rPr lang="en-GB" b="1" dirty="0"/>
              <a:t>Use of Play Equipment </a:t>
            </a:r>
            <a:r>
              <a:rPr lang="en-GB" dirty="0"/>
              <a:t>and </a:t>
            </a:r>
            <a:r>
              <a:rPr lang="en-GB" b="1" dirty="0"/>
              <a:t>Dog Walking</a:t>
            </a:r>
            <a:r>
              <a:rPr lang="en-GB" dirty="0"/>
              <a:t>.</a:t>
            </a:r>
          </a:p>
          <a:p>
            <a:endParaRPr lang="en-GB" dirty="0"/>
          </a:p>
          <a:p>
            <a:r>
              <a:rPr lang="en-GB" dirty="0"/>
              <a:t>The one response for ‘other’ was </a:t>
            </a:r>
            <a:r>
              <a:rPr lang="en-GB" b="1" dirty="0"/>
              <a:t>“for my children to run off some energy”.</a:t>
            </a:r>
            <a:endParaRPr lang="en-GB" dirty="0"/>
          </a:p>
        </p:txBody>
      </p:sp>
      <p:sp>
        <p:nvSpPr>
          <p:cNvPr id="17" name="TextBox 16">
            <a:extLst>
              <a:ext uri="{FF2B5EF4-FFF2-40B4-BE49-F238E27FC236}">
                <a16:creationId xmlns:a16="http://schemas.microsoft.com/office/drawing/2014/main" id="{B361A49E-1284-EC64-C6C9-129D22497940}"/>
              </a:ext>
            </a:extLst>
          </p:cNvPr>
          <p:cNvSpPr txBox="1"/>
          <p:nvPr/>
        </p:nvSpPr>
        <p:spPr>
          <a:xfrm>
            <a:off x="5826754" y="1690689"/>
            <a:ext cx="5007049" cy="646331"/>
          </a:xfrm>
          <a:prstGeom prst="rect">
            <a:avLst/>
          </a:prstGeom>
          <a:noFill/>
        </p:spPr>
        <p:txBody>
          <a:bodyPr wrap="square" rtlCol="0">
            <a:spAutoFit/>
          </a:bodyPr>
          <a:lstStyle/>
          <a:p>
            <a:r>
              <a:rPr lang="en-GB" dirty="0"/>
              <a:t>A higher number of visitors </a:t>
            </a:r>
            <a:r>
              <a:rPr lang="en-GB" b="1" dirty="0"/>
              <a:t>walk </a:t>
            </a:r>
            <a:r>
              <a:rPr lang="en-GB" dirty="0"/>
              <a:t>to Fen </a:t>
            </a:r>
            <a:r>
              <a:rPr lang="en-GB" dirty="0" err="1"/>
              <a:t>Parkover</a:t>
            </a:r>
            <a:r>
              <a:rPr lang="en-GB" dirty="0"/>
              <a:t> any other means of transport. </a:t>
            </a:r>
          </a:p>
        </p:txBody>
      </p:sp>
      <p:pic>
        <p:nvPicPr>
          <p:cNvPr id="8" name="Picture 7">
            <a:extLst>
              <a:ext uri="{FF2B5EF4-FFF2-40B4-BE49-F238E27FC236}">
                <a16:creationId xmlns:a16="http://schemas.microsoft.com/office/drawing/2014/main" id="{DC778854-67FD-1209-BEEC-C44E8956AF21}"/>
              </a:ext>
            </a:extLst>
          </p:cNvPr>
          <p:cNvPicPr>
            <a:picLocks noChangeAspect="1"/>
          </p:cNvPicPr>
          <p:nvPr/>
        </p:nvPicPr>
        <p:blipFill rotWithShape="1">
          <a:blip r:embed="rId2"/>
          <a:srcRect r="83808"/>
          <a:stretch/>
        </p:blipFill>
        <p:spPr>
          <a:xfrm>
            <a:off x="537905" y="1933716"/>
            <a:ext cx="1389831" cy="2381996"/>
          </a:xfrm>
          <a:prstGeom prst="rect">
            <a:avLst/>
          </a:prstGeom>
        </p:spPr>
      </p:pic>
      <p:pic>
        <p:nvPicPr>
          <p:cNvPr id="9" name="Picture 8">
            <a:extLst>
              <a:ext uri="{FF2B5EF4-FFF2-40B4-BE49-F238E27FC236}">
                <a16:creationId xmlns:a16="http://schemas.microsoft.com/office/drawing/2014/main" id="{47861036-8FAE-204C-659E-DB2657EA6B86}"/>
              </a:ext>
            </a:extLst>
          </p:cNvPr>
          <p:cNvPicPr>
            <a:picLocks noChangeAspect="1"/>
          </p:cNvPicPr>
          <p:nvPr/>
        </p:nvPicPr>
        <p:blipFill rotWithShape="1">
          <a:blip r:embed="rId2"/>
          <a:srcRect l="33950" r="56557"/>
          <a:stretch/>
        </p:blipFill>
        <p:spPr>
          <a:xfrm>
            <a:off x="1706831" y="1960870"/>
            <a:ext cx="814862" cy="2381996"/>
          </a:xfrm>
          <a:prstGeom prst="rect">
            <a:avLst/>
          </a:prstGeom>
        </p:spPr>
      </p:pic>
      <p:pic>
        <p:nvPicPr>
          <p:cNvPr id="10" name="Picture 9">
            <a:extLst>
              <a:ext uri="{FF2B5EF4-FFF2-40B4-BE49-F238E27FC236}">
                <a16:creationId xmlns:a16="http://schemas.microsoft.com/office/drawing/2014/main" id="{EB75CA97-858F-F6E8-81CC-0AF537669B4F}"/>
              </a:ext>
            </a:extLst>
          </p:cNvPr>
          <p:cNvPicPr>
            <a:picLocks noChangeAspect="1"/>
          </p:cNvPicPr>
          <p:nvPr/>
        </p:nvPicPr>
        <p:blipFill rotWithShape="1">
          <a:blip r:embed="rId2"/>
          <a:srcRect l="72804"/>
          <a:stretch/>
        </p:blipFill>
        <p:spPr>
          <a:xfrm>
            <a:off x="2751812" y="1960870"/>
            <a:ext cx="2334433" cy="2381996"/>
          </a:xfrm>
          <a:prstGeom prst="rect">
            <a:avLst/>
          </a:prstGeom>
        </p:spPr>
      </p:pic>
      <p:pic>
        <p:nvPicPr>
          <p:cNvPr id="13" name="Picture 12">
            <a:extLst>
              <a:ext uri="{FF2B5EF4-FFF2-40B4-BE49-F238E27FC236}">
                <a16:creationId xmlns:a16="http://schemas.microsoft.com/office/drawing/2014/main" id="{BD64B7D7-BB33-0727-9DA1-03E28933F2B6}"/>
              </a:ext>
            </a:extLst>
          </p:cNvPr>
          <p:cNvPicPr>
            <a:picLocks noChangeAspect="1"/>
          </p:cNvPicPr>
          <p:nvPr/>
        </p:nvPicPr>
        <p:blipFill rotWithShape="1">
          <a:blip r:embed="rId3"/>
          <a:srcRect l="70883"/>
          <a:stretch/>
        </p:blipFill>
        <p:spPr>
          <a:xfrm>
            <a:off x="9080187" y="4094106"/>
            <a:ext cx="2599564" cy="2523113"/>
          </a:xfrm>
          <a:prstGeom prst="rect">
            <a:avLst/>
          </a:prstGeom>
        </p:spPr>
      </p:pic>
      <p:pic>
        <p:nvPicPr>
          <p:cNvPr id="14" name="Picture 13">
            <a:extLst>
              <a:ext uri="{FF2B5EF4-FFF2-40B4-BE49-F238E27FC236}">
                <a16:creationId xmlns:a16="http://schemas.microsoft.com/office/drawing/2014/main" id="{4D66F6FC-248B-127E-EC71-2429ED1B3255}"/>
              </a:ext>
            </a:extLst>
          </p:cNvPr>
          <p:cNvPicPr>
            <a:picLocks noChangeAspect="1"/>
          </p:cNvPicPr>
          <p:nvPr/>
        </p:nvPicPr>
        <p:blipFill rotWithShape="1">
          <a:blip r:embed="rId3"/>
          <a:srcRect r="57035"/>
          <a:stretch/>
        </p:blipFill>
        <p:spPr>
          <a:xfrm>
            <a:off x="5921678" y="4353425"/>
            <a:ext cx="3158509" cy="2077541"/>
          </a:xfrm>
          <a:prstGeom prst="rect">
            <a:avLst/>
          </a:prstGeom>
        </p:spPr>
      </p:pic>
    </p:spTree>
    <p:extLst>
      <p:ext uri="{BB962C8B-B14F-4D97-AF65-F5344CB8AC3E}">
        <p14:creationId xmlns:p14="http://schemas.microsoft.com/office/powerpoint/2010/main" val="125404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p:txBody>
          <a:bodyPr/>
          <a:lstStyle/>
          <a:p>
            <a:r>
              <a:rPr lang="en-GB" dirty="0"/>
              <a:t>Fen Park</a:t>
            </a:r>
          </a:p>
        </p:txBody>
      </p:sp>
      <p:sp>
        <p:nvSpPr>
          <p:cNvPr id="4" name="TextBox 3">
            <a:extLst>
              <a:ext uri="{FF2B5EF4-FFF2-40B4-BE49-F238E27FC236}">
                <a16:creationId xmlns:a16="http://schemas.microsoft.com/office/drawing/2014/main" id="{42B36501-1D27-52F7-478F-43144D5FC6E9}"/>
              </a:ext>
            </a:extLst>
          </p:cNvPr>
          <p:cNvSpPr txBox="1"/>
          <p:nvPr/>
        </p:nvSpPr>
        <p:spPr>
          <a:xfrm>
            <a:off x="633179" y="1506023"/>
            <a:ext cx="5007049" cy="369332"/>
          </a:xfrm>
          <a:prstGeom prst="rect">
            <a:avLst/>
          </a:prstGeom>
          <a:noFill/>
        </p:spPr>
        <p:txBody>
          <a:bodyPr wrap="square" rtlCol="0">
            <a:spAutoFit/>
          </a:bodyPr>
          <a:lstStyle/>
          <a:p>
            <a:r>
              <a:rPr lang="en-GB" i="1" dirty="0">
                <a:ln w="0"/>
                <a:solidFill>
                  <a:schemeClr val="accent1"/>
                </a:solidFill>
                <a:effectLst>
                  <a:outerShdw blurRad="38100" dist="25400" dir="5400000" algn="ctr" rotWithShape="0">
                    <a:srgbClr val="6E747A">
                      <a:alpha val="43000"/>
                    </a:srgbClr>
                  </a:outerShdw>
                </a:effectLst>
              </a:rPr>
              <a:t>What is your favourite part about Fen Park?</a:t>
            </a:r>
          </a:p>
        </p:txBody>
      </p:sp>
      <p:sp>
        <p:nvSpPr>
          <p:cNvPr id="17" name="TextBox 16">
            <a:extLst>
              <a:ext uri="{FF2B5EF4-FFF2-40B4-BE49-F238E27FC236}">
                <a16:creationId xmlns:a16="http://schemas.microsoft.com/office/drawing/2014/main" id="{B361A49E-1284-EC64-C6C9-129D22497940}"/>
              </a:ext>
            </a:extLst>
          </p:cNvPr>
          <p:cNvSpPr txBox="1"/>
          <p:nvPr/>
        </p:nvSpPr>
        <p:spPr>
          <a:xfrm>
            <a:off x="576235" y="2606844"/>
            <a:ext cx="4626935" cy="3477875"/>
          </a:xfrm>
          <a:prstGeom prst="rect">
            <a:avLst/>
          </a:prstGeom>
          <a:noFill/>
        </p:spPr>
        <p:txBody>
          <a:bodyPr wrap="square" rtlCol="0">
            <a:spAutoFit/>
          </a:bodyPr>
          <a:lstStyle/>
          <a:p>
            <a:r>
              <a:rPr lang="en-GB" sz="2000" dirty="0"/>
              <a:t>People were welcome to submit multiple answers to this question.</a:t>
            </a:r>
          </a:p>
          <a:p>
            <a:endParaRPr lang="en-GB" sz="2000" dirty="0"/>
          </a:p>
          <a:p>
            <a:r>
              <a:rPr lang="en-GB" sz="2000" b="1" dirty="0"/>
              <a:t>Wildlife and Biodiversity </a:t>
            </a:r>
            <a:r>
              <a:rPr lang="en-GB" sz="2000" dirty="0"/>
              <a:t>came out as the top response with </a:t>
            </a:r>
            <a:r>
              <a:rPr lang="en-GB" sz="2000" b="1" dirty="0"/>
              <a:t>38% </a:t>
            </a:r>
            <a:r>
              <a:rPr lang="en-GB" sz="2000" dirty="0"/>
              <a:t>followed by</a:t>
            </a:r>
            <a:r>
              <a:rPr lang="en-GB" sz="2000" b="1" dirty="0"/>
              <a:t>  Location </a:t>
            </a:r>
            <a:r>
              <a:rPr lang="en-GB" sz="2000" dirty="0"/>
              <a:t>with </a:t>
            </a:r>
            <a:r>
              <a:rPr lang="en-GB" sz="2000" b="1" dirty="0"/>
              <a:t>28%.</a:t>
            </a:r>
          </a:p>
          <a:p>
            <a:endParaRPr lang="en-GB" sz="2000" b="1" dirty="0"/>
          </a:p>
          <a:p>
            <a:r>
              <a:rPr lang="en-GB" sz="2000" dirty="0"/>
              <a:t>The response for </a:t>
            </a:r>
            <a:r>
              <a:rPr lang="en-GB" sz="2000" b="1" dirty="0"/>
              <a:t>‘other’ </a:t>
            </a:r>
            <a:r>
              <a:rPr lang="en-GB" sz="2000" dirty="0"/>
              <a:t>was </a:t>
            </a:r>
            <a:r>
              <a:rPr lang="en-GB" sz="2000" b="1" dirty="0"/>
              <a:t>“especially the lake and surrounding – which needs much more maintenance”</a:t>
            </a:r>
          </a:p>
        </p:txBody>
      </p:sp>
      <p:pic>
        <p:nvPicPr>
          <p:cNvPr id="5" name="Picture 4">
            <a:extLst>
              <a:ext uri="{FF2B5EF4-FFF2-40B4-BE49-F238E27FC236}">
                <a16:creationId xmlns:a16="http://schemas.microsoft.com/office/drawing/2014/main" id="{B0277D4A-6436-3DB4-DD22-214F381E924C}"/>
              </a:ext>
            </a:extLst>
          </p:cNvPr>
          <p:cNvPicPr>
            <a:picLocks noChangeAspect="1"/>
          </p:cNvPicPr>
          <p:nvPr/>
        </p:nvPicPr>
        <p:blipFill rotWithShape="1">
          <a:blip r:embed="rId2"/>
          <a:srcRect r="55530"/>
          <a:stretch/>
        </p:blipFill>
        <p:spPr>
          <a:xfrm>
            <a:off x="5640228" y="1754643"/>
            <a:ext cx="3582052" cy="2258672"/>
          </a:xfrm>
          <a:prstGeom prst="rect">
            <a:avLst/>
          </a:prstGeom>
        </p:spPr>
      </p:pic>
      <p:pic>
        <p:nvPicPr>
          <p:cNvPr id="6" name="Picture 5">
            <a:extLst>
              <a:ext uri="{FF2B5EF4-FFF2-40B4-BE49-F238E27FC236}">
                <a16:creationId xmlns:a16="http://schemas.microsoft.com/office/drawing/2014/main" id="{0102865E-7D11-EBC2-4459-D4D6DF483FF2}"/>
              </a:ext>
            </a:extLst>
          </p:cNvPr>
          <p:cNvPicPr>
            <a:picLocks noChangeAspect="1"/>
          </p:cNvPicPr>
          <p:nvPr/>
        </p:nvPicPr>
        <p:blipFill rotWithShape="1">
          <a:blip r:embed="rId2"/>
          <a:srcRect l="70870"/>
          <a:stretch/>
        </p:blipFill>
        <p:spPr>
          <a:xfrm>
            <a:off x="9112102" y="1558416"/>
            <a:ext cx="2494939" cy="2401655"/>
          </a:xfrm>
          <a:prstGeom prst="rect">
            <a:avLst/>
          </a:prstGeom>
        </p:spPr>
      </p:pic>
    </p:spTree>
    <p:extLst>
      <p:ext uri="{BB962C8B-B14F-4D97-AF65-F5344CB8AC3E}">
        <p14:creationId xmlns:p14="http://schemas.microsoft.com/office/powerpoint/2010/main" val="2420186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p:txBody>
          <a:bodyPr/>
          <a:lstStyle/>
          <a:p>
            <a:r>
              <a:rPr lang="en-GB" dirty="0"/>
              <a:t>Fen Park</a:t>
            </a:r>
          </a:p>
        </p:txBody>
      </p:sp>
      <p:sp>
        <p:nvSpPr>
          <p:cNvPr id="6" name="TextBox 5">
            <a:extLst>
              <a:ext uri="{FF2B5EF4-FFF2-40B4-BE49-F238E27FC236}">
                <a16:creationId xmlns:a16="http://schemas.microsoft.com/office/drawing/2014/main" id="{8FAE3750-9664-A683-09DE-579534E4E22D}"/>
              </a:ext>
            </a:extLst>
          </p:cNvPr>
          <p:cNvSpPr txBox="1"/>
          <p:nvPr/>
        </p:nvSpPr>
        <p:spPr>
          <a:xfrm>
            <a:off x="564154" y="1441917"/>
            <a:ext cx="4613902" cy="369332"/>
          </a:xfrm>
          <a:prstGeom prst="rect">
            <a:avLst/>
          </a:prstGeom>
          <a:noFill/>
        </p:spPr>
        <p:txBody>
          <a:bodyPr wrap="square" rtlCol="0">
            <a:spAutoFit/>
          </a:bodyPr>
          <a:lstStyle/>
          <a:p>
            <a:r>
              <a:rPr lang="en-GB" i="1" dirty="0">
                <a:ln w="0"/>
                <a:solidFill>
                  <a:schemeClr val="accent1"/>
                </a:solidFill>
                <a:effectLst>
                  <a:outerShdw blurRad="38100" dist="25400" dir="5400000" algn="ctr" rotWithShape="0">
                    <a:srgbClr val="6E747A">
                      <a:alpha val="43000"/>
                    </a:srgbClr>
                  </a:outerShdw>
                </a:effectLst>
              </a:rPr>
              <a:t>What could be improved at Fen Park?</a:t>
            </a:r>
          </a:p>
        </p:txBody>
      </p:sp>
      <p:sp>
        <p:nvSpPr>
          <p:cNvPr id="16" name="TextBox 15">
            <a:extLst>
              <a:ext uri="{FF2B5EF4-FFF2-40B4-BE49-F238E27FC236}">
                <a16:creationId xmlns:a16="http://schemas.microsoft.com/office/drawing/2014/main" id="{254C966D-251E-E4EC-1CFD-5595DEDE2A7E}"/>
              </a:ext>
            </a:extLst>
          </p:cNvPr>
          <p:cNvSpPr txBox="1"/>
          <p:nvPr/>
        </p:nvSpPr>
        <p:spPr>
          <a:xfrm>
            <a:off x="564154" y="2104699"/>
            <a:ext cx="4348088" cy="1477328"/>
          </a:xfrm>
          <a:prstGeom prst="rect">
            <a:avLst/>
          </a:prstGeom>
          <a:noFill/>
        </p:spPr>
        <p:txBody>
          <a:bodyPr wrap="square" rtlCol="0">
            <a:spAutoFit/>
          </a:bodyPr>
          <a:lstStyle/>
          <a:p>
            <a:r>
              <a:rPr lang="en-GB" b="1" dirty="0"/>
              <a:t>General facilities </a:t>
            </a:r>
            <a:r>
              <a:rPr lang="en-GB" dirty="0"/>
              <a:t>were high priorities, alongside more </a:t>
            </a:r>
            <a:r>
              <a:rPr lang="en-GB" b="1" dirty="0"/>
              <a:t>seating provision</a:t>
            </a:r>
            <a:r>
              <a:rPr lang="en-GB" dirty="0"/>
              <a:t>.</a:t>
            </a:r>
            <a:endParaRPr lang="en-GB" b="1" dirty="0"/>
          </a:p>
          <a:p>
            <a:endParaRPr lang="en-GB" dirty="0"/>
          </a:p>
          <a:p>
            <a:r>
              <a:rPr lang="en-GB" dirty="0"/>
              <a:t>‘Other’ received 13 responses.  These were:</a:t>
            </a:r>
          </a:p>
        </p:txBody>
      </p:sp>
      <p:sp>
        <p:nvSpPr>
          <p:cNvPr id="7" name="TextBox 6">
            <a:extLst>
              <a:ext uri="{FF2B5EF4-FFF2-40B4-BE49-F238E27FC236}">
                <a16:creationId xmlns:a16="http://schemas.microsoft.com/office/drawing/2014/main" id="{AFB02609-F798-BEAD-2084-F5D2D0238A30}"/>
              </a:ext>
            </a:extLst>
          </p:cNvPr>
          <p:cNvSpPr txBox="1"/>
          <p:nvPr/>
        </p:nvSpPr>
        <p:spPr>
          <a:xfrm>
            <a:off x="669851" y="3817088"/>
            <a:ext cx="5209954" cy="2862322"/>
          </a:xfrm>
          <a:prstGeom prst="rect">
            <a:avLst/>
          </a:prstGeom>
          <a:noFill/>
        </p:spPr>
        <p:txBody>
          <a:bodyPr wrap="square" rtlCol="0">
            <a:spAutoFit/>
          </a:bodyPr>
          <a:lstStyle/>
          <a:p>
            <a:pPr marL="285750" indent="-285750">
              <a:buFont typeface="Arial" panose="020B0604020202020204" pitchFamily="34" charset="0"/>
              <a:buChar char="•"/>
            </a:pPr>
            <a:r>
              <a:rPr lang="en-GB" dirty="0"/>
              <a:t>“Antisocial behaviour clamped down”</a:t>
            </a:r>
          </a:p>
          <a:p>
            <a:pPr marL="285750" indent="-285750">
              <a:buFont typeface="Arial" panose="020B0604020202020204" pitchFamily="34" charset="0"/>
              <a:buChar char="•"/>
            </a:pPr>
            <a:r>
              <a:rPr lang="en-GB" dirty="0"/>
              <a:t>“Anti social behaviour and vandalism”</a:t>
            </a:r>
          </a:p>
          <a:p>
            <a:pPr marL="285750" indent="-285750">
              <a:buFont typeface="Arial" panose="020B0604020202020204" pitchFamily="34" charset="0"/>
              <a:buChar char="•"/>
            </a:pPr>
            <a:r>
              <a:rPr lang="en-GB" dirty="0"/>
              <a:t>“Lakes Health”</a:t>
            </a:r>
          </a:p>
          <a:p>
            <a:pPr marL="285750" indent="-285750">
              <a:buFont typeface="Arial" panose="020B0604020202020204" pitchFamily="34" charset="0"/>
              <a:buChar char="•"/>
            </a:pPr>
            <a:r>
              <a:rPr lang="en-GB" dirty="0"/>
              <a:t>“maintenance of the lake/trees and remove the floating laminaria from the lake”</a:t>
            </a:r>
          </a:p>
          <a:p>
            <a:pPr marL="285750" indent="-285750">
              <a:buFont typeface="Arial" panose="020B0604020202020204" pitchFamily="34" charset="0"/>
              <a:buChar char="•"/>
            </a:pPr>
            <a:r>
              <a:rPr lang="en-GB" dirty="0"/>
              <a:t>“Fishing”</a:t>
            </a:r>
          </a:p>
          <a:p>
            <a:pPr marL="285750" indent="-285750">
              <a:buFont typeface="Arial" panose="020B0604020202020204" pitchFamily="34" charset="0"/>
              <a:buChar char="•"/>
            </a:pPr>
            <a:r>
              <a:rPr lang="en-GB" dirty="0"/>
              <a:t>“Higher fencing &amp; locked gates over night on the younger play area. I often clean up balloons &amp; gas canisters as well as broken bottles and general litter”</a:t>
            </a:r>
          </a:p>
        </p:txBody>
      </p:sp>
      <p:sp>
        <p:nvSpPr>
          <p:cNvPr id="10" name="TextBox 9">
            <a:extLst>
              <a:ext uri="{FF2B5EF4-FFF2-40B4-BE49-F238E27FC236}">
                <a16:creationId xmlns:a16="http://schemas.microsoft.com/office/drawing/2014/main" id="{7FBC2329-EBF6-C2C5-73F3-15E783F8C963}"/>
              </a:ext>
            </a:extLst>
          </p:cNvPr>
          <p:cNvSpPr txBox="1"/>
          <p:nvPr/>
        </p:nvSpPr>
        <p:spPr>
          <a:xfrm>
            <a:off x="6143846" y="3817088"/>
            <a:ext cx="5209954" cy="2031325"/>
          </a:xfrm>
          <a:prstGeom prst="rect">
            <a:avLst/>
          </a:prstGeom>
          <a:noFill/>
        </p:spPr>
        <p:txBody>
          <a:bodyPr wrap="square" rtlCol="0">
            <a:spAutoFit/>
          </a:bodyPr>
          <a:lstStyle/>
          <a:p>
            <a:pPr marL="285750" indent="-285750">
              <a:buFont typeface="Arial" panose="020B0604020202020204" pitchFamily="34" charset="0"/>
              <a:buChar char="•"/>
            </a:pPr>
            <a:r>
              <a:rPr lang="en-GB" dirty="0"/>
              <a:t>“Refreshment Kiosk”</a:t>
            </a:r>
          </a:p>
          <a:p>
            <a:pPr marL="285750" indent="-285750">
              <a:buFont typeface="Arial" panose="020B0604020202020204" pitchFamily="34" charset="0"/>
              <a:buChar char="•"/>
            </a:pPr>
            <a:r>
              <a:rPr lang="en-GB" dirty="0"/>
              <a:t>“Lake/pond needs a good clean up”</a:t>
            </a:r>
          </a:p>
          <a:p>
            <a:pPr marL="285750" indent="-285750">
              <a:buFont typeface="Arial" panose="020B0604020202020204" pitchFamily="34" charset="0"/>
              <a:buChar char="•"/>
            </a:pPr>
            <a:r>
              <a:rPr lang="en-GB" dirty="0"/>
              <a:t>“Refreshment provision”</a:t>
            </a:r>
          </a:p>
          <a:p>
            <a:pPr marL="285750" indent="-285750">
              <a:buFont typeface="Arial" panose="020B0604020202020204" pitchFamily="34" charset="0"/>
              <a:buChar char="•"/>
            </a:pPr>
            <a:r>
              <a:rPr lang="en-GB" dirty="0"/>
              <a:t>“waterway/litter picking”</a:t>
            </a:r>
          </a:p>
          <a:p>
            <a:pPr marL="285750" indent="-285750">
              <a:buFont typeface="Arial" panose="020B0604020202020204" pitchFamily="34" charset="0"/>
              <a:buChar char="•"/>
            </a:pPr>
            <a:r>
              <a:rPr lang="en-GB" dirty="0"/>
              <a:t>“Continue to restore health and vitality of pond. Consider planting. Be responsive to residents' concerns regarding public safety and security”</a:t>
            </a:r>
          </a:p>
        </p:txBody>
      </p:sp>
      <p:pic>
        <p:nvPicPr>
          <p:cNvPr id="4" name="Picture 3">
            <a:extLst>
              <a:ext uri="{FF2B5EF4-FFF2-40B4-BE49-F238E27FC236}">
                <a16:creationId xmlns:a16="http://schemas.microsoft.com/office/drawing/2014/main" id="{0A4A8356-2658-E044-3094-12FCDF9BCF15}"/>
              </a:ext>
            </a:extLst>
          </p:cNvPr>
          <p:cNvPicPr>
            <a:picLocks noChangeAspect="1"/>
          </p:cNvPicPr>
          <p:nvPr/>
        </p:nvPicPr>
        <p:blipFill>
          <a:blip r:embed="rId2"/>
          <a:stretch>
            <a:fillRect/>
          </a:stretch>
        </p:blipFill>
        <p:spPr>
          <a:xfrm>
            <a:off x="5075507" y="973578"/>
            <a:ext cx="6380842" cy="2278237"/>
          </a:xfrm>
          <a:prstGeom prst="rect">
            <a:avLst/>
          </a:prstGeom>
        </p:spPr>
      </p:pic>
    </p:spTree>
    <p:extLst>
      <p:ext uri="{BB962C8B-B14F-4D97-AF65-F5344CB8AC3E}">
        <p14:creationId xmlns:p14="http://schemas.microsoft.com/office/powerpoint/2010/main" val="2124242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a:xfrm>
            <a:off x="838200" y="0"/>
            <a:ext cx="10515600" cy="1325563"/>
          </a:xfrm>
        </p:spPr>
        <p:txBody>
          <a:bodyPr/>
          <a:lstStyle/>
          <a:p>
            <a:r>
              <a:rPr lang="en-GB" dirty="0"/>
              <a:t>Fen Park</a:t>
            </a:r>
          </a:p>
        </p:txBody>
      </p:sp>
      <p:sp>
        <p:nvSpPr>
          <p:cNvPr id="4" name="TextBox 3">
            <a:extLst>
              <a:ext uri="{FF2B5EF4-FFF2-40B4-BE49-F238E27FC236}">
                <a16:creationId xmlns:a16="http://schemas.microsoft.com/office/drawing/2014/main" id="{42B36501-1D27-52F7-478F-43144D5FC6E9}"/>
              </a:ext>
            </a:extLst>
          </p:cNvPr>
          <p:cNvSpPr txBox="1"/>
          <p:nvPr/>
        </p:nvSpPr>
        <p:spPr>
          <a:xfrm>
            <a:off x="7352956" y="549093"/>
            <a:ext cx="5007049" cy="584775"/>
          </a:xfrm>
          <a:prstGeom prst="rect">
            <a:avLst/>
          </a:prstGeom>
          <a:noFill/>
        </p:spPr>
        <p:txBody>
          <a:bodyPr wrap="square" rtlCol="0">
            <a:spAutoFit/>
          </a:bodyPr>
          <a:lstStyle/>
          <a:p>
            <a:r>
              <a:rPr lang="en-GB" sz="3200" i="1" dirty="0">
                <a:ln w="0"/>
                <a:solidFill>
                  <a:schemeClr val="accent1"/>
                </a:solidFill>
                <a:effectLst>
                  <a:outerShdw blurRad="38100" dist="25400" dir="5400000" algn="ctr" rotWithShape="0">
                    <a:srgbClr val="6E747A">
                      <a:alpha val="43000"/>
                    </a:srgbClr>
                  </a:outerShdw>
                </a:effectLst>
              </a:rPr>
              <a:t>Use of existing facilities</a:t>
            </a:r>
          </a:p>
        </p:txBody>
      </p:sp>
      <p:sp>
        <p:nvSpPr>
          <p:cNvPr id="16" name="TextBox 15">
            <a:extLst>
              <a:ext uri="{FF2B5EF4-FFF2-40B4-BE49-F238E27FC236}">
                <a16:creationId xmlns:a16="http://schemas.microsoft.com/office/drawing/2014/main" id="{254C966D-251E-E4EC-1CFD-5595DEDE2A7E}"/>
              </a:ext>
            </a:extLst>
          </p:cNvPr>
          <p:cNvSpPr txBox="1"/>
          <p:nvPr/>
        </p:nvSpPr>
        <p:spPr>
          <a:xfrm>
            <a:off x="6300065" y="1516640"/>
            <a:ext cx="5595387" cy="3139321"/>
          </a:xfrm>
          <a:prstGeom prst="rect">
            <a:avLst/>
          </a:prstGeom>
          <a:noFill/>
        </p:spPr>
        <p:txBody>
          <a:bodyPr wrap="square" rtlCol="0">
            <a:spAutoFit/>
          </a:bodyPr>
          <a:lstStyle/>
          <a:p>
            <a:r>
              <a:rPr lang="en-GB" dirty="0"/>
              <a:t>As part of the survey, people were asked to give a guide on how often they used these (i.e. </a:t>
            </a:r>
            <a:r>
              <a:rPr lang="en-GB" i="1" dirty="0"/>
              <a:t>daily, more than once a week, weekly, more than twice a month, monthly, never</a:t>
            </a:r>
            <a:r>
              <a:rPr lang="en-GB" dirty="0"/>
              <a:t>).</a:t>
            </a:r>
          </a:p>
          <a:p>
            <a:endParaRPr lang="en-GB" b="1" dirty="0"/>
          </a:p>
          <a:p>
            <a:endParaRPr lang="en-GB" b="1" dirty="0"/>
          </a:p>
          <a:p>
            <a:endParaRPr lang="en-GB" b="1" dirty="0"/>
          </a:p>
          <a:p>
            <a:endParaRPr lang="en-GB" dirty="0"/>
          </a:p>
          <a:p>
            <a:r>
              <a:rPr lang="en-GB" dirty="0"/>
              <a:t>The </a:t>
            </a:r>
            <a:r>
              <a:rPr lang="en-GB" b="1" dirty="0"/>
              <a:t>play area </a:t>
            </a:r>
            <a:r>
              <a:rPr lang="en-GB" dirty="0"/>
              <a:t>proves to be the most used facility at Fen Park.  The least used facility is the </a:t>
            </a:r>
            <a:r>
              <a:rPr lang="en-GB" b="1" dirty="0"/>
              <a:t>Fitness Equipment.</a:t>
            </a:r>
            <a:endParaRPr lang="en-GB" dirty="0"/>
          </a:p>
          <a:p>
            <a:endParaRPr lang="en-GB" dirty="0"/>
          </a:p>
        </p:txBody>
      </p:sp>
      <p:graphicFrame>
        <p:nvGraphicFramePr>
          <p:cNvPr id="3" name="Table 2">
            <a:extLst>
              <a:ext uri="{FF2B5EF4-FFF2-40B4-BE49-F238E27FC236}">
                <a16:creationId xmlns:a16="http://schemas.microsoft.com/office/drawing/2014/main" id="{54E2E324-4079-C10E-10A0-F5A4FF793149}"/>
              </a:ext>
            </a:extLst>
          </p:cNvPr>
          <p:cNvGraphicFramePr>
            <a:graphicFrameLocks noGrp="1"/>
          </p:cNvGraphicFramePr>
          <p:nvPr>
            <p:extLst>
              <p:ext uri="{D42A27DB-BD31-4B8C-83A1-F6EECF244321}">
                <p14:modId xmlns:p14="http://schemas.microsoft.com/office/powerpoint/2010/main" val="3522800781"/>
              </p:ext>
            </p:extLst>
          </p:nvPr>
        </p:nvGraphicFramePr>
        <p:xfrm>
          <a:off x="296548" y="1133868"/>
          <a:ext cx="5743355" cy="5577840"/>
        </p:xfrm>
        <a:graphic>
          <a:graphicData uri="http://schemas.openxmlformats.org/drawingml/2006/table">
            <a:tbl>
              <a:tblPr firstRow="1" bandRow="1">
                <a:tableStyleId>{5C22544A-7EE6-4342-B048-85BDC9FD1C3A}</a:tableStyleId>
              </a:tblPr>
              <a:tblGrid>
                <a:gridCol w="1788043">
                  <a:extLst>
                    <a:ext uri="{9D8B030D-6E8A-4147-A177-3AD203B41FA5}">
                      <a16:colId xmlns:a16="http://schemas.microsoft.com/office/drawing/2014/main" val="3770208621"/>
                    </a:ext>
                  </a:extLst>
                </a:gridCol>
                <a:gridCol w="1945149">
                  <a:extLst>
                    <a:ext uri="{9D8B030D-6E8A-4147-A177-3AD203B41FA5}">
                      <a16:colId xmlns:a16="http://schemas.microsoft.com/office/drawing/2014/main" val="2996590405"/>
                    </a:ext>
                  </a:extLst>
                </a:gridCol>
                <a:gridCol w="1041990">
                  <a:extLst>
                    <a:ext uri="{9D8B030D-6E8A-4147-A177-3AD203B41FA5}">
                      <a16:colId xmlns:a16="http://schemas.microsoft.com/office/drawing/2014/main" val="1438589741"/>
                    </a:ext>
                  </a:extLst>
                </a:gridCol>
                <a:gridCol w="968173">
                  <a:extLst>
                    <a:ext uri="{9D8B030D-6E8A-4147-A177-3AD203B41FA5}">
                      <a16:colId xmlns:a16="http://schemas.microsoft.com/office/drawing/2014/main" val="725576000"/>
                    </a:ext>
                  </a:extLst>
                </a:gridCol>
              </a:tblGrid>
              <a:tr h="370840">
                <a:tc>
                  <a:txBody>
                    <a:bodyPr/>
                    <a:lstStyle/>
                    <a:p>
                      <a:r>
                        <a:rPr lang="en-GB" sz="1200" dirty="0"/>
                        <a:t>Equipment</a:t>
                      </a:r>
                    </a:p>
                  </a:txBody>
                  <a:tcPr/>
                </a:tc>
                <a:tc gridSpan="2">
                  <a:txBody>
                    <a:bodyPr/>
                    <a:lstStyle/>
                    <a:p>
                      <a:r>
                        <a:rPr lang="en-GB" sz="1200" dirty="0"/>
                        <a:t>Frequency of Use</a:t>
                      </a:r>
                    </a:p>
                  </a:txBody>
                  <a:tcPr/>
                </a:tc>
                <a:tc hMerge="1">
                  <a:txBody>
                    <a:bodyPr/>
                    <a:lstStyle/>
                    <a:p>
                      <a:endParaRPr lang="en-GB"/>
                    </a:p>
                  </a:txBody>
                  <a:tcPr/>
                </a:tc>
                <a:tc>
                  <a:txBody>
                    <a:bodyPr/>
                    <a:lstStyle/>
                    <a:p>
                      <a:r>
                        <a:rPr lang="en-GB" sz="1200" dirty="0"/>
                        <a:t>Amount of Use (4 weeks)</a:t>
                      </a:r>
                    </a:p>
                  </a:txBody>
                  <a:tcPr/>
                </a:tc>
                <a:extLst>
                  <a:ext uri="{0D108BD9-81ED-4DB2-BD59-A6C34878D82A}">
                    <a16:rowId xmlns:a16="http://schemas.microsoft.com/office/drawing/2014/main" val="2111541851"/>
                  </a:ext>
                </a:extLst>
              </a:tr>
              <a:tr h="0">
                <a:tc rowSpan="6">
                  <a:txBody>
                    <a:bodyPr/>
                    <a:lstStyle/>
                    <a:p>
                      <a:r>
                        <a:rPr lang="en-GB" sz="1200" dirty="0"/>
                        <a:t>Play Area</a:t>
                      </a:r>
                    </a:p>
                  </a:txBody>
                  <a:tcPr anchor="ctr"/>
                </a:tc>
                <a:tc>
                  <a:txBody>
                    <a:bodyPr/>
                    <a:lstStyle/>
                    <a:p>
                      <a:r>
                        <a:rPr lang="en-GB" sz="1200" dirty="0"/>
                        <a:t>Daily</a:t>
                      </a:r>
                    </a:p>
                  </a:txBody>
                  <a:tcPr>
                    <a:solidFill>
                      <a:srgbClr val="00B050"/>
                    </a:solidFill>
                  </a:tcPr>
                </a:tc>
                <a:tc>
                  <a:txBody>
                    <a:bodyPr/>
                    <a:lstStyle/>
                    <a:p>
                      <a:r>
                        <a:rPr lang="en-GB" sz="1200" b="0" dirty="0"/>
                        <a:t>3 (5.6%)</a:t>
                      </a:r>
                    </a:p>
                  </a:txBody>
                  <a:tcPr>
                    <a:solidFill>
                      <a:srgbClr val="00B050"/>
                    </a:solidFill>
                  </a:tcPr>
                </a:tc>
                <a:tc rowSpan="6">
                  <a:txBody>
                    <a:bodyPr/>
                    <a:lstStyle/>
                    <a:p>
                      <a:r>
                        <a:rPr lang="en-GB" sz="1200" b="1" dirty="0"/>
                        <a:t>158 times</a:t>
                      </a:r>
                    </a:p>
                  </a:txBody>
                  <a:tcPr anchor="ctr">
                    <a:solidFill>
                      <a:schemeClr val="bg2">
                        <a:lumMod val="90000"/>
                      </a:schemeClr>
                    </a:solidFill>
                  </a:tcPr>
                </a:tc>
                <a:extLst>
                  <a:ext uri="{0D108BD9-81ED-4DB2-BD59-A6C34878D82A}">
                    <a16:rowId xmlns:a16="http://schemas.microsoft.com/office/drawing/2014/main" val="4050163249"/>
                  </a:ext>
                </a:extLst>
              </a:tr>
              <a:tr h="0">
                <a:tc vMerge="1">
                  <a:txBody>
                    <a:bodyPr/>
                    <a:lstStyle/>
                    <a:p>
                      <a:endParaRPr lang="en-GB" dirty="0"/>
                    </a:p>
                  </a:txBody>
                  <a:tcPr/>
                </a:tc>
                <a:tc>
                  <a:txBody>
                    <a:bodyPr/>
                    <a:lstStyle/>
                    <a:p>
                      <a:r>
                        <a:rPr lang="en-GB" sz="1200" b="0" dirty="0"/>
                        <a:t>More than once a week</a:t>
                      </a:r>
                    </a:p>
                  </a:txBody>
                  <a:tcPr>
                    <a:solidFill>
                      <a:schemeClr val="accent3">
                        <a:lumMod val="40000"/>
                        <a:lumOff val="60000"/>
                      </a:schemeClr>
                    </a:solidFill>
                  </a:tcPr>
                </a:tc>
                <a:tc>
                  <a:txBody>
                    <a:bodyPr/>
                    <a:lstStyle/>
                    <a:p>
                      <a:r>
                        <a:rPr lang="en-GB" sz="1200" b="0" dirty="0"/>
                        <a:t>5 (9.3%)</a:t>
                      </a:r>
                    </a:p>
                  </a:txBody>
                  <a:tcPr>
                    <a:solidFill>
                      <a:schemeClr val="accent3">
                        <a:lumMod val="40000"/>
                        <a:lumOff val="6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641449425"/>
                  </a:ext>
                </a:extLst>
              </a:tr>
              <a:tr h="146477">
                <a:tc vMerge="1">
                  <a:txBody>
                    <a:bodyPr/>
                    <a:lstStyle/>
                    <a:p>
                      <a:endParaRPr lang="en-GB" dirty="0"/>
                    </a:p>
                  </a:txBody>
                  <a:tcPr/>
                </a:tc>
                <a:tc>
                  <a:txBody>
                    <a:bodyPr/>
                    <a:lstStyle/>
                    <a:p>
                      <a:r>
                        <a:rPr lang="en-GB" sz="1200" dirty="0"/>
                        <a:t>Weekly</a:t>
                      </a:r>
                    </a:p>
                  </a:txBody>
                  <a:tcPr>
                    <a:solidFill>
                      <a:schemeClr val="accent3">
                        <a:lumMod val="20000"/>
                        <a:lumOff val="80000"/>
                      </a:schemeClr>
                    </a:solidFill>
                  </a:tcPr>
                </a:tc>
                <a:tc>
                  <a:txBody>
                    <a:bodyPr/>
                    <a:lstStyle/>
                    <a:p>
                      <a:r>
                        <a:rPr lang="en-GB" sz="1200" b="0" dirty="0"/>
                        <a:t>4 (7.4%)</a:t>
                      </a:r>
                    </a:p>
                  </a:txBody>
                  <a:tcPr>
                    <a:solidFill>
                      <a:schemeClr val="accent3">
                        <a:lumMod val="20000"/>
                        <a:lumOff val="80000"/>
                      </a:schemeClr>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168228324"/>
                  </a:ext>
                </a:extLst>
              </a:tr>
              <a:tr h="171287">
                <a:tc vMerge="1">
                  <a:txBody>
                    <a:bodyPr/>
                    <a:lstStyle/>
                    <a:p>
                      <a:endParaRPr lang="en-GB" dirty="0"/>
                    </a:p>
                  </a:txBody>
                  <a:tcPr/>
                </a:tc>
                <a:tc>
                  <a:txBody>
                    <a:bodyPr/>
                    <a:lstStyle/>
                    <a:p>
                      <a:r>
                        <a:rPr lang="en-GB" sz="1200" dirty="0"/>
                        <a:t>More than twice a month</a:t>
                      </a:r>
                    </a:p>
                  </a:txBody>
                  <a:tcPr>
                    <a:solidFill>
                      <a:srgbClr val="FFFFCC"/>
                    </a:solidFill>
                  </a:tcPr>
                </a:tc>
                <a:tc>
                  <a:txBody>
                    <a:bodyPr/>
                    <a:lstStyle/>
                    <a:p>
                      <a:r>
                        <a:rPr lang="en-GB" sz="1200" b="0" dirty="0"/>
                        <a:t>2 (3.7%)</a:t>
                      </a:r>
                    </a:p>
                  </a:txBody>
                  <a:tcPr>
                    <a:solidFill>
                      <a:srgbClr val="FFFFCC"/>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3854104761"/>
                  </a:ext>
                </a:extLst>
              </a:tr>
              <a:tr h="0">
                <a:tc vMerge="1">
                  <a:txBody>
                    <a:bodyPr/>
                    <a:lstStyle/>
                    <a:p>
                      <a:endParaRPr lang="en-GB" dirty="0"/>
                    </a:p>
                  </a:txBody>
                  <a:tcPr/>
                </a:tc>
                <a:tc>
                  <a:txBody>
                    <a:bodyPr/>
                    <a:lstStyle/>
                    <a:p>
                      <a:r>
                        <a:rPr lang="en-GB" sz="1200" dirty="0"/>
                        <a:t>Monthly</a:t>
                      </a:r>
                    </a:p>
                  </a:txBody>
                  <a:tcPr>
                    <a:solidFill>
                      <a:schemeClr val="accent2">
                        <a:lumMod val="20000"/>
                        <a:lumOff val="80000"/>
                      </a:schemeClr>
                    </a:solidFill>
                  </a:tcPr>
                </a:tc>
                <a:tc>
                  <a:txBody>
                    <a:bodyPr/>
                    <a:lstStyle/>
                    <a:p>
                      <a:r>
                        <a:rPr lang="en-GB" sz="1200" b="0" dirty="0"/>
                        <a:t> 14  (25.9%)</a:t>
                      </a:r>
                    </a:p>
                  </a:txBody>
                  <a:tcPr>
                    <a:solidFill>
                      <a:schemeClr val="accent2">
                        <a:lumMod val="20000"/>
                        <a:lumOff val="8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1983517870"/>
                  </a:ext>
                </a:extLst>
              </a:tr>
              <a:tr h="0">
                <a:tc vMerge="1">
                  <a:txBody>
                    <a:bodyPr/>
                    <a:lstStyle/>
                    <a:p>
                      <a:endParaRPr lang="en-GB" sz="1200" dirty="0"/>
                    </a:p>
                  </a:txBody>
                  <a:tcPr anchor="ctr"/>
                </a:tc>
                <a:tc>
                  <a:txBody>
                    <a:bodyPr/>
                    <a:lstStyle/>
                    <a:p>
                      <a:r>
                        <a:rPr lang="en-GB" sz="1200" b="1" dirty="0"/>
                        <a:t>Never</a:t>
                      </a:r>
                    </a:p>
                  </a:txBody>
                  <a:tcPr>
                    <a:solidFill>
                      <a:schemeClr val="accent2">
                        <a:lumMod val="60000"/>
                        <a:lumOff val="40000"/>
                      </a:schemeClr>
                    </a:solidFill>
                  </a:tcPr>
                </a:tc>
                <a:tc>
                  <a:txBody>
                    <a:bodyPr/>
                    <a:lstStyle/>
                    <a:p>
                      <a:r>
                        <a:rPr lang="en-GB" sz="1200" b="1" dirty="0"/>
                        <a:t>26 (48.1%)</a:t>
                      </a:r>
                    </a:p>
                  </a:txBody>
                  <a:tcPr>
                    <a:solidFill>
                      <a:schemeClr val="accent2">
                        <a:lumMod val="60000"/>
                        <a:lumOff val="40000"/>
                      </a:schemeClr>
                    </a:solidFill>
                  </a:tcPr>
                </a:tc>
                <a:tc vMerge="1">
                  <a:txBody>
                    <a:bodyPr/>
                    <a:lstStyle/>
                    <a:p>
                      <a:endParaRPr lang="en-GB" sz="1200" b="1" dirty="0"/>
                    </a:p>
                  </a:txBody>
                  <a:tcPr>
                    <a:solidFill>
                      <a:srgbClr val="00B050"/>
                    </a:solidFill>
                  </a:tcPr>
                </a:tc>
                <a:extLst>
                  <a:ext uri="{0D108BD9-81ED-4DB2-BD59-A6C34878D82A}">
                    <a16:rowId xmlns:a16="http://schemas.microsoft.com/office/drawing/2014/main" val="3190600302"/>
                  </a:ext>
                </a:extLst>
              </a:tr>
              <a:tr h="146477">
                <a:tc rowSpan="6">
                  <a:txBody>
                    <a:bodyPr/>
                    <a:lstStyle/>
                    <a:p>
                      <a:r>
                        <a:rPr lang="en-GB" sz="1200" dirty="0"/>
                        <a:t>Fitness Equipment (Assault Course)</a:t>
                      </a:r>
                    </a:p>
                  </a:txBody>
                  <a:tcPr anchor="ctr">
                    <a:solidFill>
                      <a:schemeClr val="bg2"/>
                    </a:solidFill>
                  </a:tcPr>
                </a:tc>
                <a:tc>
                  <a:txBody>
                    <a:bodyPr/>
                    <a:lstStyle/>
                    <a:p>
                      <a:r>
                        <a:rPr lang="en-GB" sz="1200" dirty="0"/>
                        <a:t>Daily</a:t>
                      </a:r>
                    </a:p>
                  </a:txBody>
                  <a:tcPr>
                    <a:solidFill>
                      <a:srgbClr val="00B050"/>
                    </a:solidFill>
                  </a:tcPr>
                </a:tc>
                <a:tc>
                  <a:txBody>
                    <a:bodyPr/>
                    <a:lstStyle/>
                    <a:p>
                      <a:r>
                        <a:rPr lang="en-GB" sz="1200" b="0" dirty="0"/>
                        <a:t>0</a:t>
                      </a:r>
                    </a:p>
                  </a:txBody>
                  <a:tcPr>
                    <a:solidFill>
                      <a:srgbClr val="00B050"/>
                    </a:solidFill>
                  </a:tcPr>
                </a:tc>
                <a:tc rowSpan="6">
                  <a:txBody>
                    <a:bodyPr/>
                    <a:lstStyle/>
                    <a:p>
                      <a:r>
                        <a:rPr lang="en-GB" sz="1200" b="1" dirty="0"/>
                        <a:t>20 times</a:t>
                      </a:r>
                    </a:p>
                  </a:txBody>
                  <a:tcPr anchor="ctr">
                    <a:solidFill>
                      <a:schemeClr val="bg2"/>
                    </a:solidFill>
                  </a:tcPr>
                </a:tc>
                <a:extLst>
                  <a:ext uri="{0D108BD9-81ED-4DB2-BD59-A6C34878D82A}">
                    <a16:rowId xmlns:a16="http://schemas.microsoft.com/office/drawing/2014/main" val="2129916003"/>
                  </a:ext>
                </a:extLst>
              </a:tr>
              <a:tr h="192552">
                <a:tc vMerge="1">
                  <a:txBody>
                    <a:bodyPr/>
                    <a:lstStyle/>
                    <a:p>
                      <a:endParaRPr lang="en-GB" dirty="0"/>
                    </a:p>
                  </a:txBody>
                  <a:tcPr/>
                </a:tc>
                <a:tc>
                  <a:txBody>
                    <a:bodyPr/>
                    <a:lstStyle/>
                    <a:p>
                      <a:r>
                        <a:rPr lang="en-GB" sz="1200" b="0" dirty="0"/>
                        <a:t>More than once a week</a:t>
                      </a:r>
                    </a:p>
                  </a:txBody>
                  <a:tcPr>
                    <a:solidFill>
                      <a:schemeClr val="accent3">
                        <a:lumMod val="40000"/>
                        <a:lumOff val="60000"/>
                      </a:schemeClr>
                    </a:solidFill>
                  </a:tcPr>
                </a:tc>
                <a:tc>
                  <a:txBody>
                    <a:bodyPr/>
                    <a:lstStyle/>
                    <a:p>
                      <a:r>
                        <a:rPr lang="en-GB" sz="1200" b="0" dirty="0"/>
                        <a:t>1 (2.1%)</a:t>
                      </a:r>
                    </a:p>
                  </a:txBody>
                  <a:tcPr>
                    <a:solidFill>
                      <a:schemeClr val="accent3">
                        <a:lumMod val="40000"/>
                        <a:lumOff val="6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733060944"/>
                  </a:ext>
                </a:extLst>
              </a:tr>
              <a:tr h="0">
                <a:tc vMerge="1">
                  <a:txBody>
                    <a:bodyPr/>
                    <a:lstStyle/>
                    <a:p>
                      <a:endParaRPr lang="en-GB" dirty="0"/>
                    </a:p>
                  </a:txBody>
                  <a:tcPr/>
                </a:tc>
                <a:tc>
                  <a:txBody>
                    <a:bodyPr/>
                    <a:lstStyle/>
                    <a:p>
                      <a:r>
                        <a:rPr lang="en-GB" sz="1200" dirty="0"/>
                        <a:t>Weekly</a:t>
                      </a:r>
                    </a:p>
                  </a:txBody>
                  <a:tcPr>
                    <a:solidFill>
                      <a:schemeClr val="accent3">
                        <a:lumMod val="20000"/>
                        <a:lumOff val="80000"/>
                      </a:schemeClr>
                    </a:solidFill>
                  </a:tcPr>
                </a:tc>
                <a:tc>
                  <a:txBody>
                    <a:bodyPr/>
                    <a:lstStyle/>
                    <a:p>
                      <a:r>
                        <a:rPr lang="en-GB" sz="1200" b="0" dirty="0"/>
                        <a:t>1 (2.1%)</a:t>
                      </a:r>
                    </a:p>
                  </a:txBody>
                  <a:tcPr>
                    <a:solidFill>
                      <a:schemeClr val="accent3">
                        <a:lumMod val="20000"/>
                        <a:lumOff val="80000"/>
                      </a:schemeClr>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3044737793"/>
                  </a:ext>
                </a:extLst>
              </a:tr>
              <a:tr h="0">
                <a:tc vMerge="1">
                  <a:txBody>
                    <a:bodyPr/>
                    <a:lstStyle/>
                    <a:p>
                      <a:endParaRPr lang="en-GB" dirty="0"/>
                    </a:p>
                  </a:txBody>
                  <a:tcPr/>
                </a:tc>
                <a:tc>
                  <a:txBody>
                    <a:bodyPr/>
                    <a:lstStyle/>
                    <a:p>
                      <a:r>
                        <a:rPr lang="en-GB" sz="1200" dirty="0"/>
                        <a:t>More than twice a month</a:t>
                      </a:r>
                    </a:p>
                  </a:txBody>
                  <a:tcPr>
                    <a:solidFill>
                      <a:srgbClr val="FFFFCC"/>
                    </a:solidFill>
                  </a:tcPr>
                </a:tc>
                <a:tc>
                  <a:txBody>
                    <a:bodyPr/>
                    <a:lstStyle/>
                    <a:p>
                      <a:r>
                        <a:rPr lang="en-GB" sz="1200" b="0" dirty="0"/>
                        <a:t>2 (4.2%)</a:t>
                      </a:r>
                    </a:p>
                  </a:txBody>
                  <a:tcPr>
                    <a:solidFill>
                      <a:srgbClr val="FFFFCC"/>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3193412454"/>
                  </a:ext>
                </a:extLst>
              </a:tr>
              <a:tr h="0">
                <a:tc vMerge="1">
                  <a:txBody>
                    <a:bodyPr/>
                    <a:lstStyle/>
                    <a:p>
                      <a:endParaRPr lang="en-GB" dirty="0"/>
                    </a:p>
                  </a:txBody>
                  <a:tcPr/>
                </a:tc>
                <a:tc>
                  <a:txBody>
                    <a:bodyPr/>
                    <a:lstStyle/>
                    <a:p>
                      <a:r>
                        <a:rPr lang="en-GB" sz="1200" dirty="0"/>
                        <a:t>Monthly</a:t>
                      </a:r>
                    </a:p>
                  </a:txBody>
                  <a:tcPr>
                    <a:solidFill>
                      <a:schemeClr val="accent2">
                        <a:lumMod val="20000"/>
                        <a:lumOff val="80000"/>
                      </a:schemeClr>
                    </a:solidFill>
                  </a:tcPr>
                </a:tc>
                <a:tc>
                  <a:txBody>
                    <a:bodyPr/>
                    <a:lstStyle/>
                    <a:p>
                      <a:r>
                        <a:rPr lang="en-GB" sz="1200" b="0" dirty="0"/>
                        <a:t>4 (8.3%)</a:t>
                      </a:r>
                    </a:p>
                  </a:txBody>
                  <a:tcPr>
                    <a:solidFill>
                      <a:schemeClr val="accent2">
                        <a:lumMod val="20000"/>
                        <a:lumOff val="80000"/>
                      </a:schemeClr>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2667125850"/>
                  </a:ext>
                </a:extLst>
              </a:tr>
              <a:tr h="0">
                <a:tc vMerge="1">
                  <a:txBody>
                    <a:bodyPr/>
                    <a:lstStyle/>
                    <a:p>
                      <a:endParaRPr lang="en-GB" sz="1200" dirty="0"/>
                    </a:p>
                  </a:txBody>
                  <a:tcPr anchor="ctr"/>
                </a:tc>
                <a:tc>
                  <a:txBody>
                    <a:bodyPr/>
                    <a:lstStyle/>
                    <a:p>
                      <a:r>
                        <a:rPr lang="en-GB" sz="1200" b="1" dirty="0"/>
                        <a:t>Never</a:t>
                      </a:r>
                    </a:p>
                  </a:txBody>
                  <a:tcPr>
                    <a:solidFill>
                      <a:schemeClr val="accent2">
                        <a:lumMod val="60000"/>
                        <a:lumOff val="40000"/>
                      </a:schemeClr>
                    </a:solidFill>
                  </a:tcPr>
                </a:tc>
                <a:tc>
                  <a:txBody>
                    <a:bodyPr/>
                    <a:lstStyle/>
                    <a:p>
                      <a:r>
                        <a:rPr lang="en-GB" sz="1200" b="1" dirty="0"/>
                        <a:t>40 (83.3%)</a:t>
                      </a:r>
                    </a:p>
                  </a:txBody>
                  <a:tcPr>
                    <a:solidFill>
                      <a:schemeClr val="accent2">
                        <a:lumMod val="60000"/>
                        <a:lumOff val="40000"/>
                      </a:schemeClr>
                    </a:solidFill>
                  </a:tcPr>
                </a:tc>
                <a:tc vMerge="1">
                  <a:txBody>
                    <a:bodyPr/>
                    <a:lstStyle/>
                    <a:p>
                      <a:endParaRPr lang="en-GB" sz="1200" b="1" dirty="0"/>
                    </a:p>
                  </a:txBody>
                  <a:tcPr>
                    <a:solidFill>
                      <a:srgbClr val="00B050"/>
                    </a:solidFill>
                  </a:tcPr>
                </a:tc>
                <a:extLst>
                  <a:ext uri="{0D108BD9-81ED-4DB2-BD59-A6C34878D82A}">
                    <a16:rowId xmlns:a16="http://schemas.microsoft.com/office/drawing/2014/main" val="311029804"/>
                  </a:ext>
                </a:extLst>
              </a:tr>
              <a:tr h="0">
                <a:tc rowSpan="6">
                  <a:txBody>
                    <a:bodyPr/>
                    <a:lstStyle/>
                    <a:p>
                      <a:r>
                        <a:rPr lang="en-GB" sz="1200" dirty="0"/>
                        <a:t>Basketball half-court</a:t>
                      </a:r>
                    </a:p>
                  </a:txBody>
                  <a:tcPr anchor="ctr"/>
                </a:tc>
                <a:tc>
                  <a:txBody>
                    <a:bodyPr/>
                    <a:lstStyle/>
                    <a:p>
                      <a:r>
                        <a:rPr lang="en-GB" sz="1200" dirty="0"/>
                        <a:t>Daily</a:t>
                      </a:r>
                    </a:p>
                  </a:txBody>
                  <a:tcPr>
                    <a:solidFill>
                      <a:srgbClr val="00B050"/>
                    </a:solidFill>
                  </a:tcPr>
                </a:tc>
                <a:tc>
                  <a:txBody>
                    <a:bodyPr/>
                    <a:lstStyle/>
                    <a:p>
                      <a:r>
                        <a:rPr lang="en-GB" sz="1200" b="0" dirty="0"/>
                        <a:t>1 (2%)</a:t>
                      </a:r>
                    </a:p>
                  </a:txBody>
                  <a:tcPr>
                    <a:solidFill>
                      <a:srgbClr val="00B050"/>
                    </a:solidFill>
                  </a:tcPr>
                </a:tc>
                <a:tc rowSpan="6">
                  <a:txBody>
                    <a:bodyPr/>
                    <a:lstStyle/>
                    <a:p>
                      <a:r>
                        <a:rPr lang="en-GB" sz="1200" b="1" dirty="0"/>
                        <a:t>50 times</a:t>
                      </a:r>
                    </a:p>
                  </a:txBody>
                  <a:tcPr anchor="ctr">
                    <a:solidFill>
                      <a:schemeClr val="bg2">
                        <a:lumMod val="90000"/>
                      </a:schemeClr>
                    </a:solidFill>
                  </a:tcPr>
                </a:tc>
                <a:extLst>
                  <a:ext uri="{0D108BD9-81ED-4DB2-BD59-A6C34878D82A}">
                    <a16:rowId xmlns:a16="http://schemas.microsoft.com/office/drawing/2014/main" val="2408121144"/>
                  </a:ext>
                </a:extLst>
              </a:tr>
              <a:tr h="0">
                <a:tc vMerge="1">
                  <a:txBody>
                    <a:bodyPr/>
                    <a:lstStyle/>
                    <a:p>
                      <a:endParaRPr lang="en-GB" sz="1400" dirty="0"/>
                    </a:p>
                  </a:txBody>
                  <a:tcPr/>
                </a:tc>
                <a:tc>
                  <a:txBody>
                    <a:bodyPr/>
                    <a:lstStyle/>
                    <a:p>
                      <a:r>
                        <a:rPr lang="en-GB" sz="1200" b="0" dirty="0"/>
                        <a:t>More than once a week</a:t>
                      </a:r>
                    </a:p>
                  </a:txBody>
                  <a:tcPr>
                    <a:solidFill>
                      <a:schemeClr val="accent3">
                        <a:lumMod val="40000"/>
                        <a:lumOff val="60000"/>
                      </a:schemeClr>
                    </a:solidFill>
                  </a:tcPr>
                </a:tc>
                <a:tc>
                  <a:txBody>
                    <a:bodyPr/>
                    <a:lstStyle/>
                    <a:p>
                      <a:r>
                        <a:rPr lang="en-GB" sz="1200" b="0" dirty="0"/>
                        <a:t>2 (4.1%)</a:t>
                      </a:r>
                    </a:p>
                  </a:txBody>
                  <a:tcPr>
                    <a:solidFill>
                      <a:schemeClr val="accent3">
                        <a:lumMod val="40000"/>
                        <a:lumOff val="60000"/>
                      </a:schemeClr>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2515838485"/>
                  </a:ext>
                </a:extLst>
              </a:tr>
              <a:tr h="0">
                <a:tc vMerge="1">
                  <a:txBody>
                    <a:bodyPr/>
                    <a:lstStyle/>
                    <a:p>
                      <a:endParaRPr lang="en-GB" sz="1400" dirty="0"/>
                    </a:p>
                  </a:txBody>
                  <a:tcPr/>
                </a:tc>
                <a:tc>
                  <a:txBody>
                    <a:bodyPr/>
                    <a:lstStyle/>
                    <a:p>
                      <a:r>
                        <a:rPr lang="en-GB" sz="1200" dirty="0"/>
                        <a:t>Weekly</a:t>
                      </a:r>
                    </a:p>
                  </a:txBody>
                  <a:tcPr>
                    <a:solidFill>
                      <a:schemeClr val="accent3">
                        <a:lumMod val="20000"/>
                        <a:lumOff val="80000"/>
                      </a:schemeClr>
                    </a:solidFill>
                  </a:tcPr>
                </a:tc>
                <a:tc>
                  <a:txBody>
                    <a:bodyPr/>
                    <a:lstStyle/>
                    <a:p>
                      <a:r>
                        <a:rPr lang="en-GB" sz="1200" b="0" dirty="0"/>
                        <a:t>2 (4.1%)</a:t>
                      </a:r>
                    </a:p>
                  </a:txBody>
                  <a:tcPr>
                    <a:solidFill>
                      <a:schemeClr val="accent3">
                        <a:lumMod val="20000"/>
                        <a:lumOff val="80000"/>
                      </a:schemeClr>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4220021852"/>
                  </a:ext>
                </a:extLst>
              </a:tr>
              <a:tr h="0">
                <a:tc vMerge="1">
                  <a:txBody>
                    <a:bodyPr/>
                    <a:lstStyle/>
                    <a:p>
                      <a:endParaRPr lang="en-GB" sz="1400" dirty="0"/>
                    </a:p>
                  </a:txBody>
                  <a:tcPr/>
                </a:tc>
                <a:tc>
                  <a:txBody>
                    <a:bodyPr/>
                    <a:lstStyle/>
                    <a:p>
                      <a:r>
                        <a:rPr lang="en-GB" sz="1200" dirty="0"/>
                        <a:t>More than twice a month</a:t>
                      </a:r>
                    </a:p>
                  </a:txBody>
                  <a:tcPr>
                    <a:solidFill>
                      <a:srgbClr val="FFFFCC"/>
                    </a:solidFill>
                  </a:tcPr>
                </a:tc>
                <a:tc>
                  <a:txBody>
                    <a:bodyPr/>
                    <a:lstStyle/>
                    <a:p>
                      <a:r>
                        <a:rPr lang="en-GB" sz="1200" b="0" dirty="0"/>
                        <a:t>2 (4.1%)</a:t>
                      </a:r>
                    </a:p>
                  </a:txBody>
                  <a:tcPr>
                    <a:solidFill>
                      <a:srgbClr val="FFFFCC"/>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1030427593"/>
                  </a:ext>
                </a:extLst>
              </a:tr>
              <a:tr h="0">
                <a:tc vMerge="1">
                  <a:txBody>
                    <a:bodyPr/>
                    <a:lstStyle/>
                    <a:p>
                      <a:endParaRPr lang="en-GB" sz="1400" dirty="0"/>
                    </a:p>
                  </a:txBody>
                  <a:tcPr/>
                </a:tc>
                <a:tc>
                  <a:txBody>
                    <a:bodyPr/>
                    <a:lstStyle/>
                    <a:p>
                      <a:r>
                        <a:rPr lang="en-GB" sz="1200" dirty="0"/>
                        <a:t>Monthly</a:t>
                      </a:r>
                    </a:p>
                  </a:txBody>
                  <a:tcPr>
                    <a:solidFill>
                      <a:schemeClr val="accent2">
                        <a:lumMod val="20000"/>
                        <a:lumOff val="80000"/>
                      </a:schemeClr>
                    </a:solidFill>
                  </a:tcPr>
                </a:tc>
                <a:tc>
                  <a:txBody>
                    <a:bodyPr/>
                    <a:lstStyle/>
                    <a:p>
                      <a:r>
                        <a:rPr lang="en-GB" sz="1200" b="0" dirty="0"/>
                        <a:t>2 (4.1%)</a:t>
                      </a:r>
                    </a:p>
                  </a:txBody>
                  <a:tcPr>
                    <a:solidFill>
                      <a:schemeClr val="accent2">
                        <a:lumMod val="20000"/>
                        <a:lumOff val="80000"/>
                      </a:schemeClr>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965614009"/>
                  </a:ext>
                </a:extLst>
              </a:tr>
              <a:tr h="0">
                <a:tc vMerge="1">
                  <a:txBody>
                    <a:bodyPr/>
                    <a:lstStyle/>
                    <a:p>
                      <a:endParaRPr lang="en-GB" sz="1200" dirty="0"/>
                    </a:p>
                  </a:txBody>
                  <a:tcPr anchor="ctr"/>
                </a:tc>
                <a:tc>
                  <a:txBody>
                    <a:bodyPr/>
                    <a:lstStyle/>
                    <a:p>
                      <a:r>
                        <a:rPr lang="en-GB" sz="1200" b="1" dirty="0"/>
                        <a:t>Never</a:t>
                      </a:r>
                    </a:p>
                  </a:txBody>
                  <a:tcPr>
                    <a:solidFill>
                      <a:schemeClr val="accent2">
                        <a:lumMod val="60000"/>
                        <a:lumOff val="40000"/>
                      </a:schemeClr>
                    </a:solidFill>
                  </a:tcPr>
                </a:tc>
                <a:tc>
                  <a:txBody>
                    <a:bodyPr/>
                    <a:lstStyle/>
                    <a:p>
                      <a:r>
                        <a:rPr lang="en-GB" sz="1200" b="1" dirty="0"/>
                        <a:t>40 (81.6%)</a:t>
                      </a:r>
                    </a:p>
                  </a:txBody>
                  <a:tcPr>
                    <a:solidFill>
                      <a:schemeClr val="accent2">
                        <a:lumMod val="60000"/>
                        <a:lumOff val="40000"/>
                      </a:schemeClr>
                    </a:solidFill>
                  </a:tcPr>
                </a:tc>
                <a:tc vMerge="1">
                  <a:txBody>
                    <a:bodyPr/>
                    <a:lstStyle/>
                    <a:p>
                      <a:endParaRPr lang="en-GB" sz="1200" b="1" dirty="0"/>
                    </a:p>
                  </a:txBody>
                  <a:tcPr>
                    <a:solidFill>
                      <a:srgbClr val="00B050"/>
                    </a:solidFill>
                  </a:tcPr>
                </a:tc>
                <a:extLst>
                  <a:ext uri="{0D108BD9-81ED-4DB2-BD59-A6C34878D82A}">
                    <a16:rowId xmlns:a16="http://schemas.microsoft.com/office/drawing/2014/main" val="1778487474"/>
                  </a:ext>
                </a:extLst>
              </a:tr>
            </a:tbl>
          </a:graphicData>
        </a:graphic>
      </p:graphicFrame>
      <p:sp>
        <p:nvSpPr>
          <p:cNvPr id="5" name="TextBox 4">
            <a:extLst>
              <a:ext uri="{FF2B5EF4-FFF2-40B4-BE49-F238E27FC236}">
                <a16:creationId xmlns:a16="http://schemas.microsoft.com/office/drawing/2014/main" id="{942A4D32-6E5E-550D-1EE8-EC48C6DB282B}"/>
              </a:ext>
            </a:extLst>
          </p:cNvPr>
          <p:cNvSpPr txBox="1"/>
          <p:nvPr/>
        </p:nvSpPr>
        <p:spPr>
          <a:xfrm>
            <a:off x="6300064" y="2812815"/>
            <a:ext cx="5595387" cy="646331"/>
          </a:xfrm>
          <a:prstGeom prst="rect">
            <a:avLst/>
          </a:prstGeom>
          <a:noFill/>
        </p:spPr>
        <p:txBody>
          <a:bodyPr wrap="square" rtlCol="0">
            <a:spAutoFit/>
          </a:bodyPr>
          <a:lstStyle/>
          <a:p>
            <a:r>
              <a:rPr lang="en-GB" sz="1200" i="1" dirty="0"/>
              <a:t>‘Amount of Use’ is calculated based on a four-week cycle based on the frequency of use (i.e. one vote for ‘daily’ equates to 28 uses in a month and a vote for ‘more than once a week’ equates to 8 uses etc.)</a:t>
            </a:r>
          </a:p>
        </p:txBody>
      </p:sp>
    </p:spTree>
    <p:extLst>
      <p:ext uri="{BB962C8B-B14F-4D97-AF65-F5344CB8AC3E}">
        <p14:creationId xmlns:p14="http://schemas.microsoft.com/office/powerpoint/2010/main" val="273814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a:xfrm>
            <a:off x="838200" y="-170092"/>
            <a:ext cx="10515600" cy="1325563"/>
          </a:xfrm>
        </p:spPr>
        <p:txBody>
          <a:bodyPr/>
          <a:lstStyle/>
          <a:p>
            <a:r>
              <a:rPr lang="en-GB" dirty="0"/>
              <a:t>Fen Park</a:t>
            </a:r>
          </a:p>
        </p:txBody>
      </p:sp>
      <p:sp>
        <p:nvSpPr>
          <p:cNvPr id="4" name="TextBox 3">
            <a:extLst>
              <a:ext uri="{FF2B5EF4-FFF2-40B4-BE49-F238E27FC236}">
                <a16:creationId xmlns:a16="http://schemas.microsoft.com/office/drawing/2014/main" id="{42B36501-1D27-52F7-478F-43144D5FC6E9}"/>
              </a:ext>
            </a:extLst>
          </p:cNvPr>
          <p:cNvSpPr txBox="1"/>
          <p:nvPr/>
        </p:nvSpPr>
        <p:spPr>
          <a:xfrm>
            <a:off x="838200" y="677092"/>
            <a:ext cx="5007049" cy="461665"/>
          </a:xfrm>
          <a:prstGeom prst="rect">
            <a:avLst/>
          </a:prstGeom>
          <a:noFill/>
        </p:spPr>
        <p:txBody>
          <a:bodyPr wrap="square" rtlCol="0">
            <a:spAutoFit/>
          </a:bodyPr>
          <a:lstStyle/>
          <a:p>
            <a:r>
              <a:rPr lang="en-GB" sz="2400" i="1" dirty="0">
                <a:ln w="0"/>
                <a:solidFill>
                  <a:schemeClr val="accent1"/>
                </a:solidFill>
                <a:effectLst>
                  <a:outerShdw blurRad="38100" dist="25400" dir="5400000" algn="ctr" rotWithShape="0">
                    <a:srgbClr val="6E747A">
                      <a:alpha val="43000"/>
                    </a:srgbClr>
                  </a:outerShdw>
                </a:effectLst>
              </a:rPr>
              <a:t>Opinion on new facilities</a:t>
            </a:r>
          </a:p>
        </p:txBody>
      </p:sp>
      <p:sp>
        <p:nvSpPr>
          <p:cNvPr id="16" name="TextBox 15">
            <a:extLst>
              <a:ext uri="{FF2B5EF4-FFF2-40B4-BE49-F238E27FC236}">
                <a16:creationId xmlns:a16="http://schemas.microsoft.com/office/drawing/2014/main" id="{254C966D-251E-E4EC-1CFD-5595DEDE2A7E}"/>
              </a:ext>
            </a:extLst>
          </p:cNvPr>
          <p:cNvSpPr txBox="1"/>
          <p:nvPr/>
        </p:nvSpPr>
        <p:spPr>
          <a:xfrm>
            <a:off x="838200" y="1111351"/>
            <a:ext cx="10815084" cy="523220"/>
          </a:xfrm>
          <a:prstGeom prst="rect">
            <a:avLst/>
          </a:prstGeom>
          <a:noFill/>
        </p:spPr>
        <p:txBody>
          <a:bodyPr wrap="square" rtlCol="0">
            <a:spAutoFit/>
          </a:bodyPr>
          <a:lstStyle/>
          <a:p>
            <a:r>
              <a:rPr lang="en-GB" sz="1400" dirty="0"/>
              <a:t>People were asked for their opinion on some example facilities to install in Fen Park and how often they would use them (i.e. </a:t>
            </a:r>
            <a:r>
              <a:rPr lang="en-GB" sz="1400" i="1" dirty="0"/>
              <a:t>daily, more than once a week, weekly, more than twice a month, monthly, never</a:t>
            </a:r>
            <a:r>
              <a:rPr lang="en-GB" sz="1400" dirty="0"/>
              <a:t>).</a:t>
            </a:r>
          </a:p>
        </p:txBody>
      </p:sp>
      <p:graphicFrame>
        <p:nvGraphicFramePr>
          <p:cNvPr id="9" name="Table 8">
            <a:extLst>
              <a:ext uri="{FF2B5EF4-FFF2-40B4-BE49-F238E27FC236}">
                <a16:creationId xmlns:a16="http://schemas.microsoft.com/office/drawing/2014/main" id="{799E860C-68A8-EFAE-5F53-FE584D25A4DD}"/>
              </a:ext>
            </a:extLst>
          </p:cNvPr>
          <p:cNvGraphicFramePr>
            <a:graphicFrameLocks noGrp="1"/>
          </p:cNvGraphicFramePr>
          <p:nvPr>
            <p:extLst>
              <p:ext uri="{D42A27DB-BD31-4B8C-83A1-F6EECF244321}">
                <p14:modId xmlns:p14="http://schemas.microsoft.com/office/powerpoint/2010/main" val="114492901"/>
              </p:ext>
            </p:extLst>
          </p:nvPr>
        </p:nvGraphicFramePr>
        <p:xfrm>
          <a:off x="3677671" y="1880322"/>
          <a:ext cx="4836658" cy="4485640"/>
        </p:xfrm>
        <a:graphic>
          <a:graphicData uri="http://schemas.openxmlformats.org/drawingml/2006/table">
            <a:tbl>
              <a:tblPr firstRow="1" bandRow="1">
                <a:tableStyleId>{5C22544A-7EE6-4342-B048-85BDC9FD1C3A}</a:tableStyleId>
              </a:tblPr>
              <a:tblGrid>
                <a:gridCol w="2309037">
                  <a:extLst>
                    <a:ext uri="{9D8B030D-6E8A-4147-A177-3AD203B41FA5}">
                      <a16:colId xmlns:a16="http://schemas.microsoft.com/office/drawing/2014/main" val="3770208621"/>
                    </a:ext>
                  </a:extLst>
                </a:gridCol>
                <a:gridCol w="1552354">
                  <a:extLst>
                    <a:ext uri="{9D8B030D-6E8A-4147-A177-3AD203B41FA5}">
                      <a16:colId xmlns:a16="http://schemas.microsoft.com/office/drawing/2014/main" val="2996590405"/>
                    </a:ext>
                  </a:extLst>
                </a:gridCol>
                <a:gridCol w="975267">
                  <a:extLst>
                    <a:ext uri="{9D8B030D-6E8A-4147-A177-3AD203B41FA5}">
                      <a16:colId xmlns:a16="http://schemas.microsoft.com/office/drawing/2014/main" val="1438589741"/>
                    </a:ext>
                  </a:extLst>
                </a:gridCol>
              </a:tblGrid>
              <a:tr h="370840">
                <a:tc>
                  <a:txBody>
                    <a:bodyPr/>
                    <a:lstStyle/>
                    <a:p>
                      <a:r>
                        <a:rPr lang="en-GB" sz="1200" dirty="0"/>
                        <a:t>Equipment</a:t>
                      </a:r>
                    </a:p>
                  </a:txBody>
                  <a:tcPr/>
                </a:tc>
                <a:tc gridSpan="2">
                  <a:txBody>
                    <a:bodyPr/>
                    <a:lstStyle/>
                    <a:p>
                      <a:r>
                        <a:rPr lang="en-GB" sz="1200" dirty="0"/>
                        <a:t>Opinion</a:t>
                      </a:r>
                    </a:p>
                  </a:txBody>
                  <a:tcPr/>
                </a:tc>
                <a:tc hMerge="1">
                  <a:txBody>
                    <a:bodyPr/>
                    <a:lstStyle/>
                    <a:p>
                      <a:endParaRPr lang="en-GB"/>
                    </a:p>
                  </a:txBody>
                  <a:tcPr/>
                </a:tc>
                <a:extLst>
                  <a:ext uri="{0D108BD9-81ED-4DB2-BD59-A6C34878D82A}">
                    <a16:rowId xmlns:a16="http://schemas.microsoft.com/office/drawing/2014/main" val="2111541851"/>
                  </a:ext>
                </a:extLst>
              </a:tr>
              <a:tr h="0">
                <a:tc rowSpan="5">
                  <a:txBody>
                    <a:bodyPr/>
                    <a:lstStyle/>
                    <a:p>
                      <a:r>
                        <a:rPr lang="en-GB" sz="1200" dirty="0"/>
                        <a:t>Adult Gym Equipment</a:t>
                      </a:r>
                    </a:p>
                  </a:txBody>
                  <a:tcPr anchor="ctr"/>
                </a:tc>
                <a:tc>
                  <a:txBody>
                    <a:bodyPr/>
                    <a:lstStyle/>
                    <a:p>
                      <a:r>
                        <a:rPr lang="en-GB" sz="1200" b="1" dirty="0"/>
                        <a:t>Strongly Agree</a:t>
                      </a:r>
                    </a:p>
                  </a:txBody>
                  <a:tcPr>
                    <a:solidFill>
                      <a:srgbClr val="00B050"/>
                    </a:solidFill>
                  </a:tcPr>
                </a:tc>
                <a:tc>
                  <a:txBody>
                    <a:bodyPr/>
                    <a:lstStyle/>
                    <a:p>
                      <a:r>
                        <a:rPr lang="en-GB" sz="1200" b="1" dirty="0"/>
                        <a:t>25 (44.6%)</a:t>
                      </a:r>
                    </a:p>
                  </a:txBody>
                  <a:tcPr>
                    <a:solidFill>
                      <a:srgbClr val="00B050"/>
                    </a:solidFill>
                  </a:tcPr>
                </a:tc>
                <a:extLst>
                  <a:ext uri="{0D108BD9-81ED-4DB2-BD59-A6C34878D82A}">
                    <a16:rowId xmlns:a16="http://schemas.microsoft.com/office/drawing/2014/main" val="4050163249"/>
                  </a:ext>
                </a:extLst>
              </a:tr>
              <a:tr h="0">
                <a:tc vMerge="1">
                  <a:txBody>
                    <a:bodyPr/>
                    <a:lstStyle/>
                    <a:p>
                      <a:endParaRPr lang="en-GB" dirty="0"/>
                    </a:p>
                  </a:txBody>
                  <a:tcPr/>
                </a:tc>
                <a:tc>
                  <a:txBody>
                    <a:bodyPr/>
                    <a:lstStyle/>
                    <a:p>
                      <a:r>
                        <a:rPr lang="en-GB" sz="1200" b="0" dirty="0"/>
                        <a:t>Agree</a:t>
                      </a:r>
                    </a:p>
                  </a:txBody>
                  <a:tcPr>
                    <a:solidFill>
                      <a:srgbClr val="FFFFCC"/>
                    </a:solidFill>
                  </a:tcPr>
                </a:tc>
                <a:tc>
                  <a:txBody>
                    <a:bodyPr/>
                    <a:lstStyle/>
                    <a:p>
                      <a:r>
                        <a:rPr lang="en-GB" sz="1200" b="0" dirty="0"/>
                        <a:t>13 (23.2%)</a:t>
                      </a:r>
                    </a:p>
                  </a:txBody>
                  <a:tcPr>
                    <a:solidFill>
                      <a:srgbClr val="FFFFCC"/>
                    </a:solidFill>
                  </a:tcPr>
                </a:tc>
                <a:extLst>
                  <a:ext uri="{0D108BD9-81ED-4DB2-BD59-A6C34878D82A}">
                    <a16:rowId xmlns:a16="http://schemas.microsoft.com/office/drawing/2014/main" val="641449425"/>
                  </a:ext>
                </a:extLst>
              </a:tr>
              <a:tr h="146477">
                <a:tc vMerge="1">
                  <a:txBody>
                    <a:bodyPr/>
                    <a:lstStyle/>
                    <a:p>
                      <a:endParaRPr lang="en-GB" dirty="0"/>
                    </a:p>
                  </a:txBody>
                  <a:tcPr/>
                </a:tc>
                <a:tc>
                  <a:txBody>
                    <a:bodyPr/>
                    <a:lstStyle/>
                    <a:p>
                      <a:r>
                        <a:rPr lang="en-GB" sz="1200" b="0" dirty="0"/>
                        <a:t>Neutral</a:t>
                      </a:r>
                    </a:p>
                  </a:txBody>
                  <a:tcPr>
                    <a:solidFill>
                      <a:schemeClr val="accent3">
                        <a:lumMod val="20000"/>
                        <a:lumOff val="80000"/>
                      </a:schemeClr>
                    </a:solidFill>
                  </a:tcPr>
                </a:tc>
                <a:tc>
                  <a:txBody>
                    <a:bodyPr/>
                    <a:lstStyle/>
                    <a:p>
                      <a:r>
                        <a:rPr lang="en-GB" sz="1200" b="0" dirty="0"/>
                        <a:t>14 (25%)</a:t>
                      </a:r>
                    </a:p>
                  </a:txBody>
                  <a:tcPr>
                    <a:solidFill>
                      <a:schemeClr val="accent3">
                        <a:lumMod val="20000"/>
                        <a:lumOff val="80000"/>
                      </a:schemeClr>
                    </a:solidFill>
                  </a:tcPr>
                </a:tc>
                <a:extLst>
                  <a:ext uri="{0D108BD9-81ED-4DB2-BD59-A6C34878D82A}">
                    <a16:rowId xmlns:a16="http://schemas.microsoft.com/office/drawing/2014/main" val="168228324"/>
                  </a:ext>
                </a:extLst>
              </a:tr>
              <a:tr h="171287">
                <a:tc vMerge="1">
                  <a:txBody>
                    <a:bodyPr/>
                    <a:lstStyle/>
                    <a:p>
                      <a:endParaRPr lang="en-GB" dirty="0"/>
                    </a:p>
                  </a:txBody>
                  <a:tcPr/>
                </a:tc>
                <a:tc>
                  <a:txBody>
                    <a:bodyPr/>
                    <a:lstStyle/>
                    <a:p>
                      <a:r>
                        <a:rPr lang="en-GB" sz="1200" b="0" dirty="0"/>
                        <a:t>Disagree</a:t>
                      </a:r>
                    </a:p>
                  </a:txBody>
                  <a:tcPr>
                    <a:solidFill>
                      <a:schemeClr val="accent2">
                        <a:lumMod val="40000"/>
                        <a:lumOff val="60000"/>
                      </a:schemeClr>
                    </a:solidFill>
                  </a:tcPr>
                </a:tc>
                <a:tc>
                  <a:txBody>
                    <a:bodyPr/>
                    <a:lstStyle/>
                    <a:p>
                      <a:r>
                        <a:rPr lang="en-GB" sz="1200" b="0" dirty="0"/>
                        <a:t>1 (1.8%)</a:t>
                      </a:r>
                    </a:p>
                  </a:txBody>
                  <a:tcPr>
                    <a:solidFill>
                      <a:schemeClr val="accent2">
                        <a:lumMod val="40000"/>
                        <a:lumOff val="60000"/>
                      </a:schemeClr>
                    </a:solidFill>
                  </a:tcPr>
                </a:tc>
                <a:extLst>
                  <a:ext uri="{0D108BD9-81ED-4DB2-BD59-A6C34878D82A}">
                    <a16:rowId xmlns:a16="http://schemas.microsoft.com/office/drawing/2014/main" val="3854104761"/>
                  </a:ext>
                </a:extLst>
              </a:tr>
              <a:tr h="0">
                <a:tc vMerge="1">
                  <a:txBody>
                    <a:bodyPr/>
                    <a:lstStyle/>
                    <a:p>
                      <a:endParaRPr lang="en-GB" dirty="0"/>
                    </a:p>
                  </a:txBody>
                  <a:tcPr/>
                </a:tc>
                <a:tc>
                  <a:txBody>
                    <a:bodyPr/>
                    <a:lstStyle/>
                    <a:p>
                      <a:r>
                        <a:rPr lang="en-GB" sz="1200" b="0" dirty="0"/>
                        <a:t>Strongly Disagree</a:t>
                      </a:r>
                    </a:p>
                  </a:txBody>
                  <a:tcPr>
                    <a:solidFill>
                      <a:schemeClr val="accent2">
                        <a:lumMod val="20000"/>
                        <a:lumOff val="80000"/>
                      </a:schemeClr>
                    </a:solidFill>
                  </a:tcPr>
                </a:tc>
                <a:tc>
                  <a:txBody>
                    <a:bodyPr/>
                    <a:lstStyle/>
                    <a:p>
                      <a:r>
                        <a:rPr lang="en-GB" sz="1200" b="0" dirty="0"/>
                        <a:t>3 (5.4%)</a:t>
                      </a:r>
                    </a:p>
                  </a:txBody>
                  <a:tcPr>
                    <a:solidFill>
                      <a:schemeClr val="accent2">
                        <a:lumMod val="20000"/>
                        <a:lumOff val="80000"/>
                      </a:schemeClr>
                    </a:solidFill>
                  </a:tcPr>
                </a:tc>
                <a:extLst>
                  <a:ext uri="{0D108BD9-81ED-4DB2-BD59-A6C34878D82A}">
                    <a16:rowId xmlns:a16="http://schemas.microsoft.com/office/drawing/2014/main" val="1983517870"/>
                  </a:ext>
                </a:extLst>
              </a:tr>
              <a:tr h="146477">
                <a:tc rowSpan="5">
                  <a:txBody>
                    <a:bodyPr/>
                    <a:lstStyle/>
                    <a:p>
                      <a:r>
                        <a:rPr lang="en-GB" sz="1200" dirty="0"/>
                        <a:t>Wheelchair Accessible Equipment</a:t>
                      </a:r>
                    </a:p>
                  </a:txBody>
                  <a:tcPr anchor="ctr"/>
                </a:tc>
                <a:tc>
                  <a:txBody>
                    <a:bodyPr/>
                    <a:lstStyle/>
                    <a:p>
                      <a:r>
                        <a:rPr lang="en-GB" sz="1200" b="1" dirty="0"/>
                        <a:t>Strongly Agree</a:t>
                      </a:r>
                    </a:p>
                  </a:txBody>
                  <a:tcPr>
                    <a:solidFill>
                      <a:srgbClr val="00B050"/>
                    </a:solidFill>
                  </a:tcPr>
                </a:tc>
                <a:tc>
                  <a:txBody>
                    <a:bodyPr/>
                    <a:lstStyle/>
                    <a:p>
                      <a:r>
                        <a:rPr lang="en-GB" sz="1200" b="1" dirty="0"/>
                        <a:t>23 (41.1%)</a:t>
                      </a:r>
                    </a:p>
                  </a:txBody>
                  <a:tcPr>
                    <a:solidFill>
                      <a:srgbClr val="00B050"/>
                    </a:solidFill>
                  </a:tcPr>
                </a:tc>
                <a:extLst>
                  <a:ext uri="{0D108BD9-81ED-4DB2-BD59-A6C34878D82A}">
                    <a16:rowId xmlns:a16="http://schemas.microsoft.com/office/drawing/2014/main" val="2129916003"/>
                  </a:ext>
                </a:extLst>
              </a:tr>
              <a:tr h="192552">
                <a:tc vMerge="1">
                  <a:txBody>
                    <a:bodyPr/>
                    <a:lstStyle/>
                    <a:p>
                      <a:endParaRPr lang="en-GB" dirty="0"/>
                    </a:p>
                  </a:txBody>
                  <a:tcPr/>
                </a:tc>
                <a:tc>
                  <a:txBody>
                    <a:bodyPr/>
                    <a:lstStyle/>
                    <a:p>
                      <a:r>
                        <a:rPr lang="en-GB" sz="1200" b="0" dirty="0"/>
                        <a:t>Agree</a:t>
                      </a:r>
                    </a:p>
                  </a:txBody>
                  <a:tcPr>
                    <a:solidFill>
                      <a:schemeClr val="accent3">
                        <a:lumMod val="20000"/>
                        <a:lumOff val="80000"/>
                      </a:schemeClr>
                    </a:solidFill>
                  </a:tcPr>
                </a:tc>
                <a:tc>
                  <a:txBody>
                    <a:bodyPr/>
                    <a:lstStyle/>
                    <a:p>
                      <a:r>
                        <a:rPr lang="en-GB" sz="1200" b="0" dirty="0"/>
                        <a:t>19 (33.9%)</a:t>
                      </a:r>
                    </a:p>
                  </a:txBody>
                  <a:tcPr>
                    <a:solidFill>
                      <a:schemeClr val="accent3">
                        <a:lumMod val="20000"/>
                        <a:lumOff val="80000"/>
                      </a:schemeClr>
                    </a:solidFill>
                  </a:tcPr>
                </a:tc>
                <a:extLst>
                  <a:ext uri="{0D108BD9-81ED-4DB2-BD59-A6C34878D82A}">
                    <a16:rowId xmlns:a16="http://schemas.microsoft.com/office/drawing/2014/main" val="733060944"/>
                  </a:ext>
                </a:extLst>
              </a:tr>
              <a:tr h="0">
                <a:tc vMerge="1">
                  <a:txBody>
                    <a:bodyPr/>
                    <a:lstStyle/>
                    <a:p>
                      <a:endParaRPr lang="en-GB" dirty="0"/>
                    </a:p>
                  </a:txBody>
                  <a:tcPr/>
                </a:tc>
                <a:tc>
                  <a:txBody>
                    <a:bodyPr/>
                    <a:lstStyle/>
                    <a:p>
                      <a:r>
                        <a:rPr lang="en-GB" sz="1200" b="0" dirty="0"/>
                        <a:t>Neutral</a:t>
                      </a:r>
                    </a:p>
                  </a:txBody>
                  <a:tcPr>
                    <a:solidFill>
                      <a:srgbClr val="FFFFCC"/>
                    </a:solidFill>
                  </a:tcPr>
                </a:tc>
                <a:tc>
                  <a:txBody>
                    <a:bodyPr/>
                    <a:lstStyle/>
                    <a:p>
                      <a:r>
                        <a:rPr lang="en-GB" sz="1200" b="0" dirty="0"/>
                        <a:t>11 (19.6%)</a:t>
                      </a:r>
                    </a:p>
                  </a:txBody>
                  <a:tcPr>
                    <a:solidFill>
                      <a:srgbClr val="FFFFCC"/>
                    </a:solidFill>
                  </a:tcPr>
                </a:tc>
                <a:extLst>
                  <a:ext uri="{0D108BD9-81ED-4DB2-BD59-A6C34878D82A}">
                    <a16:rowId xmlns:a16="http://schemas.microsoft.com/office/drawing/2014/main" val="3044737793"/>
                  </a:ext>
                </a:extLst>
              </a:tr>
              <a:tr h="0">
                <a:tc vMerge="1">
                  <a:txBody>
                    <a:bodyPr/>
                    <a:lstStyle/>
                    <a:p>
                      <a:endParaRPr lang="en-GB" dirty="0"/>
                    </a:p>
                  </a:txBody>
                  <a:tcPr/>
                </a:tc>
                <a:tc>
                  <a:txBody>
                    <a:bodyPr/>
                    <a:lstStyle/>
                    <a:p>
                      <a:r>
                        <a:rPr lang="en-GB" sz="1200" b="0" dirty="0"/>
                        <a:t>Disagree</a:t>
                      </a:r>
                    </a:p>
                  </a:txBody>
                  <a:tcPr>
                    <a:solidFill>
                      <a:schemeClr val="accent2">
                        <a:lumMod val="40000"/>
                        <a:lumOff val="60000"/>
                      </a:schemeClr>
                    </a:solidFill>
                  </a:tcPr>
                </a:tc>
                <a:tc>
                  <a:txBody>
                    <a:bodyPr/>
                    <a:lstStyle/>
                    <a:p>
                      <a:r>
                        <a:rPr lang="en-GB" sz="1200" b="0" dirty="0"/>
                        <a:t>1 (1.8%)</a:t>
                      </a:r>
                    </a:p>
                  </a:txBody>
                  <a:tcPr>
                    <a:solidFill>
                      <a:schemeClr val="accent2">
                        <a:lumMod val="40000"/>
                        <a:lumOff val="60000"/>
                      </a:schemeClr>
                    </a:solidFill>
                  </a:tcPr>
                </a:tc>
                <a:extLst>
                  <a:ext uri="{0D108BD9-81ED-4DB2-BD59-A6C34878D82A}">
                    <a16:rowId xmlns:a16="http://schemas.microsoft.com/office/drawing/2014/main" val="3193412454"/>
                  </a:ext>
                </a:extLst>
              </a:tr>
              <a:tr h="0">
                <a:tc vMerge="1">
                  <a:txBody>
                    <a:bodyPr/>
                    <a:lstStyle/>
                    <a:p>
                      <a:endParaRPr lang="en-GB" dirty="0"/>
                    </a:p>
                  </a:txBody>
                  <a:tcPr/>
                </a:tc>
                <a:tc>
                  <a:txBody>
                    <a:bodyPr/>
                    <a:lstStyle/>
                    <a:p>
                      <a:r>
                        <a:rPr lang="en-GB" sz="1200" b="0" dirty="0"/>
                        <a:t>Strongly Disagree</a:t>
                      </a:r>
                    </a:p>
                  </a:txBody>
                  <a:tcPr>
                    <a:solidFill>
                      <a:schemeClr val="accent2">
                        <a:lumMod val="20000"/>
                        <a:lumOff val="80000"/>
                      </a:schemeClr>
                    </a:solidFill>
                  </a:tcPr>
                </a:tc>
                <a:tc>
                  <a:txBody>
                    <a:bodyPr/>
                    <a:lstStyle/>
                    <a:p>
                      <a:r>
                        <a:rPr lang="en-GB" sz="1200" b="0" dirty="0"/>
                        <a:t>2 (3.6%)</a:t>
                      </a:r>
                    </a:p>
                  </a:txBody>
                  <a:tcPr>
                    <a:solidFill>
                      <a:schemeClr val="accent2">
                        <a:lumMod val="20000"/>
                        <a:lumOff val="80000"/>
                      </a:schemeClr>
                    </a:solidFill>
                  </a:tcPr>
                </a:tc>
                <a:extLst>
                  <a:ext uri="{0D108BD9-81ED-4DB2-BD59-A6C34878D82A}">
                    <a16:rowId xmlns:a16="http://schemas.microsoft.com/office/drawing/2014/main" val="2667125850"/>
                  </a:ext>
                </a:extLst>
              </a:tr>
              <a:tr h="0">
                <a:tc rowSpan="5">
                  <a:txBody>
                    <a:bodyPr/>
                    <a:lstStyle/>
                    <a:p>
                      <a:r>
                        <a:rPr lang="en-GB" sz="1200" dirty="0"/>
                        <a:t>Sensory Play Equipment</a:t>
                      </a:r>
                    </a:p>
                  </a:txBody>
                  <a:tcPr anchor="ctr"/>
                </a:tc>
                <a:tc>
                  <a:txBody>
                    <a:bodyPr/>
                    <a:lstStyle/>
                    <a:p>
                      <a:r>
                        <a:rPr lang="en-GB" sz="1200" b="1" dirty="0"/>
                        <a:t>Strongly Agree</a:t>
                      </a:r>
                    </a:p>
                  </a:txBody>
                  <a:tcPr>
                    <a:solidFill>
                      <a:srgbClr val="00B050"/>
                    </a:solidFill>
                  </a:tcPr>
                </a:tc>
                <a:tc>
                  <a:txBody>
                    <a:bodyPr/>
                    <a:lstStyle/>
                    <a:p>
                      <a:r>
                        <a:rPr lang="en-GB" sz="1200" b="1" dirty="0"/>
                        <a:t>28 (49.1%)</a:t>
                      </a:r>
                    </a:p>
                  </a:txBody>
                  <a:tcPr>
                    <a:solidFill>
                      <a:srgbClr val="00B050"/>
                    </a:solidFill>
                  </a:tcPr>
                </a:tc>
                <a:extLst>
                  <a:ext uri="{0D108BD9-81ED-4DB2-BD59-A6C34878D82A}">
                    <a16:rowId xmlns:a16="http://schemas.microsoft.com/office/drawing/2014/main" val="2408121144"/>
                  </a:ext>
                </a:extLst>
              </a:tr>
              <a:tr h="0">
                <a:tc vMerge="1">
                  <a:txBody>
                    <a:bodyPr/>
                    <a:lstStyle/>
                    <a:p>
                      <a:endParaRPr lang="en-GB" sz="1400" dirty="0"/>
                    </a:p>
                  </a:txBody>
                  <a:tcPr/>
                </a:tc>
                <a:tc>
                  <a:txBody>
                    <a:bodyPr/>
                    <a:lstStyle/>
                    <a:p>
                      <a:r>
                        <a:rPr lang="en-GB" sz="1200" b="0" dirty="0"/>
                        <a:t>Agree</a:t>
                      </a:r>
                    </a:p>
                  </a:txBody>
                  <a:tcPr>
                    <a:solidFill>
                      <a:schemeClr val="accent3">
                        <a:lumMod val="20000"/>
                        <a:lumOff val="80000"/>
                      </a:schemeClr>
                    </a:solidFill>
                  </a:tcPr>
                </a:tc>
                <a:tc>
                  <a:txBody>
                    <a:bodyPr/>
                    <a:lstStyle/>
                    <a:p>
                      <a:r>
                        <a:rPr lang="en-GB" sz="1200" b="0" dirty="0"/>
                        <a:t>16 (28.1%)</a:t>
                      </a:r>
                    </a:p>
                  </a:txBody>
                  <a:tcPr>
                    <a:solidFill>
                      <a:schemeClr val="accent3">
                        <a:lumMod val="20000"/>
                        <a:lumOff val="80000"/>
                      </a:schemeClr>
                    </a:solidFill>
                  </a:tcPr>
                </a:tc>
                <a:extLst>
                  <a:ext uri="{0D108BD9-81ED-4DB2-BD59-A6C34878D82A}">
                    <a16:rowId xmlns:a16="http://schemas.microsoft.com/office/drawing/2014/main" val="2515838485"/>
                  </a:ext>
                </a:extLst>
              </a:tr>
              <a:tr h="0">
                <a:tc vMerge="1">
                  <a:txBody>
                    <a:bodyPr/>
                    <a:lstStyle/>
                    <a:p>
                      <a:endParaRPr lang="en-GB" sz="1400" dirty="0"/>
                    </a:p>
                  </a:txBody>
                  <a:tcPr/>
                </a:tc>
                <a:tc>
                  <a:txBody>
                    <a:bodyPr/>
                    <a:lstStyle/>
                    <a:p>
                      <a:r>
                        <a:rPr lang="en-GB" sz="1200" b="0" dirty="0"/>
                        <a:t>Neutral</a:t>
                      </a:r>
                    </a:p>
                  </a:txBody>
                  <a:tcPr>
                    <a:solidFill>
                      <a:srgbClr val="FFFFCC"/>
                    </a:solidFill>
                  </a:tcPr>
                </a:tc>
                <a:tc>
                  <a:txBody>
                    <a:bodyPr/>
                    <a:lstStyle/>
                    <a:p>
                      <a:r>
                        <a:rPr lang="en-GB" sz="1200" b="0" dirty="0"/>
                        <a:t>11 (19.6%)</a:t>
                      </a:r>
                    </a:p>
                  </a:txBody>
                  <a:tcPr>
                    <a:solidFill>
                      <a:srgbClr val="FFFFCC"/>
                    </a:solidFill>
                  </a:tcPr>
                </a:tc>
                <a:extLst>
                  <a:ext uri="{0D108BD9-81ED-4DB2-BD59-A6C34878D82A}">
                    <a16:rowId xmlns:a16="http://schemas.microsoft.com/office/drawing/2014/main" val="4220021852"/>
                  </a:ext>
                </a:extLst>
              </a:tr>
              <a:tr h="0">
                <a:tc vMerge="1">
                  <a:txBody>
                    <a:bodyPr/>
                    <a:lstStyle/>
                    <a:p>
                      <a:endParaRPr lang="en-GB" sz="1400" dirty="0"/>
                    </a:p>
                  </a:txBody>
                  <a:tcPr/>
                </a:tc>
                <a:tc>
                  <a:txBody>
                    <a:bodyPr/>
                    <a:lstStyle/>
                    <a:p>
                      <a:r>
                        <a:rPr lang="en-GB" sz="1200" b="0" dirty="0"/>
                        <a:t>Disagree</a:t>
                      </a:r>
                    </a:p>
                  </a:txBody>
                  <a:tcPr>
                    <a:solidFill>
                      <a:schemeClr val="accent2">
                        <a:lumMod val="20000"/>
                        <a:lumOff val="80000"/>
                      </a:schemeClr>
                    </a:solidFill>
                  </a:tcPr>
                </a:tc>
                <a:tc>
                  <a:txBody>
                    <a:bodyPr/>
                    <a:lstStyle/>
                    <a:p>
                      <a:r>
                        <a:rPr lang="en-GB" sz="1200" b="0" dirty="0"/>
                        <a:t>1 (1.8%)</a:t>
                      </a:r>
                    </a:p>
                  </a:txBody>
                  <a:tcPr>
                    <a:solidFill>
                      <a:schemeClr val="accent2">
                        <a:lumMod val="20000"/>
                        <a:lumOff val="80000"/>
                      </a:schemeClr>
                    </a:solidFill>
                  </a:tcPr>
                </a:tc>
                <a:extLst>
                  <a:ext uri="{0D108BD9-81ED-4DB2-BD59-A6C34878D82A}">
                    <a16:rowId xmlns:a16="http://schemas.microsoft.com/office/drawing/2014/main" val="1030427593"/>
                  </a:ext>
                </a:extLst>
              </a:tr>
              <a:tr h="0">
                <a:tc vMerge="1">
                  <a:txBody>
                    <a:bodyPr/>
                    <a:lstStyle/>
                    <a:p>
                      <a:endParaRPr lang="en-GB" sz="1400" dirty="0"/>
                    </a:p>
                  </a:txBody>
                  <a:tcPr/>
                </a:tc>
                <a:tc>
                  <a:txBody>
                    <a:bodyPr/>
                    <a:lstStyle/>
                    <a:p>
                      <a:r>
                        <a:rPr lang="en-GB" sz="1200" b="0" dirty="0"/>
                        <a:t>Strongly Disagree</a:t>
                      </a:r>
                    </a:p>
                  </a:txBody>
                  <a:tcPr>
                    <a:solidFill>
                      <a:schemeClr val="accent2">
                        <a:lumMod val="40000"/>
                        <a:lumOff val="60000"/>
                      </a:schemeClr>
                    </a:solidFill>
                  </a:tcPr>
                </a:tc>
                <a:tc>
                  <a:txBody>
                    <a:bodyPr/>
                    <a:lstStyle/>
                    <a:p>
                      <a:r>
                        <a:rPr lang="en-GB" sz="1200" b="0" dirty="0"/>
                        <a:t>1 (1.8%)</a:t>
                      </a:r>
                    </a:p>
                  </a:txBody>
                  <a:tcPr>
                    <a:solidFill>
                      <a:schemeClr val="accent2">
                        <a:lumMod val="40000"/>
                        <a:lumOff val="60000"/>
                      </a:schemeClr>
                    </a:solidFill>
                  </a:tcPr>
                </a:tc>
                <a:extLst>
                  <a:ext uri="{0D108BD9-81ED-4DB2-BD59-A6C34878D82A}">
                    <a16:rowId xmlns:a16="http://schemas.microsoft.com/office/drawing/2014/main" val="965614009"/>
                  </a:ext>
                </a:extLst>
              </a:tr>
            </a:tbl>
          </a:graphicData>
        </a:graphic>
      </p:graphicFrame>
    </p:spTree>
    <p:extLst>
      <p:ext uri="{BB962C8B-B14F-4D97-AF65-F5344CB8AC3E}">
        <p14:creationId xmlns:p14="http://schemas.microsoft.com/office/powerpoint/2010/main" val="3844523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a:xfrm>
            <a:off x="838200" y="127618"/>
            <a:ext cx="10515600" cy="1325563"/>
          </a:xfrm>
        </p:spPr>
        <p:txBody>
          <a:bodyPr/>
          <a:lstStyle/>
          <a:p>
            <a:r>
              <a:rPr lang="en-GB" dirty="0"/>
              <a:t>Fen Park</a:t>
            </a:r>
          </a:p>
        </p:txBody>
      </p:sp>
      <p:sp>
        <p:nvSpPr>
          <p:cNvPr id="7" name="TextBox 6">
            <a:extLst>
              <a:ext uri="{FF2B5EF4-FFF2-40B4-BE49-F238E27FC236}">
                <a16:creationId xmlns:a16="http://schemas.microsoft.com/office/drawing/2014/main" id="{93EECA6F-030F-A17E-D5DD-86C7E063D8AF}"/>
              </a:ext>
            </a:extLst>
          </p:cNvPr>
          <p:cNvSpPr txBox="1"/>
          <p:nvPr/>
        </p:nvSpPr>
        <p:spPr>
          <a:xfrm>
            <a:off x="838200" y="1278605"/>
            <a:ext cx="5007049" cy="461665"/>
          </a:xfrm>
          <a:prstGeom prst="rect">
            <a:avLst/>
          </a:prstGeom>
          <a:noFill/>
        </p:spPr>
        <p:txBody>
          <a:bodyPr wrap="square" rtlCol="0">
            <a:spAutoFit/>
          </a:bodyPr>
          <a:lstStyle/>
          <a:p>
            <a:r>
              <a:rPr lang="en-GB" sz="2400" i="1" dirty="0">
                <a:ln w="0"/>
                <a:solidFill>
                  <a:schemeClr val="accent1"/>
                </a:solidFill>
                <a:effectLst>
                  <a:outerShdw blurRad="38100" dist="25400" dir="5400000" algn="ctr" rotWithShape="0">
                    <a:srgbClr val="6E747A">
                      <a:alpha val="43000"/>
                    </a:srgbClr>
                  </a:outerShdw>
                </a:effectLst>
              </a:rPr>
              <a:t>Use of new facilities</a:t>
            </a:r>
          </a:p>
        </p:txBody>
      </p:sp>
      <p:sp>
        <p:nvSpPr>
          <p:cNvPr id="8" name="TextBox 7">
            <a:extLst>
              <a:ext uri="{FF2B5EF4-FFF2-40B4-BE49-F238E27FC236}">
                <a16:creationId xmlns:a16="http://schemas.microsoft.com/office/drawing/2014/main" id="{8C1008CD-D467-266C-CA1E-F08A0B898AB9}"/>
              </a:ext>
            </a:extLst>
          </p:cNvPr>
          <p:cNvSpPr txBox="1"/>
          <p:nvPr/>
        </p:nvSpPr>
        <p:spPr>
          <a:xfrm>
            <a:off x="838200" y="1691082"/>
            <a:ext cx="4772245" cy="646331"/>
          </a:xfrm>
          <a:prstGeom prst="rect">
            <a:avLst/>
          </a:prstGeom>
          <a:noFill/>
        </p:spPr>
        <p:txBody>
          <a:bodyPr wrap="square" rtlCol="0">
            <a:spAutoFit/>
          </a:bodyPr>
          <a:lstStyle/>
          <a:p>
            <a:r>
              <a:rPr lang="en-GB" sz="1200" i="1" dirty="0"/>
              <a:t>‘Amount of Use’ is calculated based on a four-week cycle based on the frequency of use (i.e. one vote for ‘daily’ equates to 28 uses in a month and a vote for ‘more than once a week’ equates to 8 uses etc.)</a:t>
            </a:r>
          </a:p>
        </p:txBody>
      </p:sp>
      <p:graphicFrame>
        <p:nvGraphicFramePr>
          <p:cNvPr id="3" name="Table 2">
            <a:extLst>
              <a:ext uri="{FF2B5EF4-FFF2-40B4-BE49-F238E27FC236}">
                <a16:creationId xmlns:a16="http://schemas.microsoft.com/office/drawing/2014/main" id="{3FA8B108-9D69-665A-53A3-3153972FCEEA}"/>
              </a:ext>
            </a:extLst>
          </p:cNvPr>
          <p:cNvGraphicFramePr>
            <a:graphicFrameLocks noGrp="1"/>
          </p:cNvGraphicFramePr>
          <p:nvPr>
            <p:extLst>
              <p:ext uri="{D42A27DB-BD31-4B8C-83A1-F6EECF244321}">
                <p14:modId xmlns:p14="http://schemas.microsoft.com/office/powerpoint/2010/main" val="1023373944"/>
              </p:ext>
            </p:extLst>
          </p:nvPr>
        </p:nvGraphicFramePr>
        <p:xfrm>
          <a:off x="6096000" y="781742"/>
          <a:ext cx="5743355" cy="5577840"/>
        </p:xfrm>
        <a:graphic>
          <a:graphicData uri="http://schemas.openxmlformats.org/drawingml/2006/table">
            <a:tbl>
              <a:tblPr firstRow="1" bandRow="1">
                <a:tableStyleId>{5C22544A-7EE6-4342-B048-85BDC9FD1C3A}</a:tableStyleId>
              </a:tblPr>
              <a:tblGrid>
                <a:gridCol w="1788043">
                  <a:extLst>
                    <a:ext uri="{9D8B030D-6E8A-4147-A177-3AD203B41FA5}">
                      <a16:colId xmlns:a16="http://schemas.microsoft.com/office/drawing/2014/main" val="3770208621"/>
                    </a:ext>
                  </a:extLst>
                </a:gridCol>
                <a:gridCol w="1945149">
                  <a:extLst>
                    <a:ext uri="{9D8B030D-6E8A-4147-A177-3AD203B41FA5}">
                      <a16:colId xmlns:a16="http://schemas.microsoft.com/office/drawing/2014/main" val="2996590405"/>
                    </a:ext>
                  </a:extLst>
                </a:gridCol>
                <a:gridCol w="1041990">
                  <a:extLst>
                    <a:ext uri="{9D8B030D-6E8A-4147-A177-3AD203B41FA5}">
                      <a16:colId xmlns:a16="http://schemas.microsoft.com/office/drawing/2014/main" val="1438589741"/>
                    </a:ext>
                  </a:extLst>
                </a:gridCol>
                <a:gridCol w="968173">
                  <a:extLst>
                    <a:ext uri="{9D8B030D-6E8A-4147-A177-3AD203B41FA5}">
                      <a16:colId xmlns:a16="http://schemas.microsoft.com/office/drawing/2014/main" val="725576000"/>
                    </a:ext>
                  </a:extLst>
                </a:gridCol>
              </a:tblGrid>
              <a:tr h="370840">
                <a:tc>
                  <a:txBody>
                    <a:bodyPr/>
                    <a:lstStyle/>
                    <a:p>
                      <a:r>
                        <a:rPr lang="en-GB" sz="1200" dirty="0"/>
                        <a:t>Equipment</a:t>
                      </a:r>
                    </a:p>
                  </a:txBody>
                  <a:tcPr/>
                </a:tc>
                <a:tc gridSpan="2">
                  <a:txBody>
                    <a:bodyPr/>
                    <a:lstStyle/>
                    <a:p>
                      <a:r>
                        <a:rPr lang="en-GB" sz="1200" dirty="0"/>
                        <a:t>Frequency of Use</a:t>
                      </a:r>
                    </a:p>
                  </a:txBody>
                  <a:tcPr/>
                </a:tc>
                <a:tc hMerge="1">
                  <a:txBody>
                    <a:bodyPr/>
                    <a:lstStyle/>
                    <a:p>
                      <a:endParaRPr lang="en-GB"/>
                    </a:p>
                  </a:txBody>
                  <a:tcPr/>
                </a:tc>
                <a:tc>
                  <a:txBody>
                    <a:bodyPr/>
                    <a:lstStyle/>
                    <a:p>
                      <a:r>
                        <a:rPr lang="en-GB" sz="1200" dirty="0"/>
                        <a:t>Amount of Use (4 weeks)</a:t>
                      </a:r>
                    </a:p>
                  </a:txBody>
                  <a:tcPr/>
                </a:tc>
                <a:extLst>
                  <a:ext uri="{0D108BD9-81ED-4DB2-BD59-A6C34878D82A}">
                    <a16:rowId xmlns:a16="http://schemas.microsoft.com/office/drawing/2014/main" val="2111541851"/>
                  </a:ext>
                </a:extLst>
              </a:tr>
              <a:tr h="0">
                <a:tc rowSpan="6">
                  <a:txBody>
                    <a:bodyPr/>
                    <a:lstStyle/>
                    <a:p>
                      <a:r>
                        <a:rPr lang="en-GB" sz="1200" dirty="0"/>
                        <a:t>Adult Gym Equipment</a:t>
                      </a:r>
                    </a:p>
                  </a:txBody>
                  <a:tcPr anchor="ctr"/>
                </a:tc>
                <a:tc>
                  <a:txBody>
                    <a:bodyPr/>
                    <a:lstStyle/>
                    <a:p>
                      <a:r>
                        <a:rPr lang="en-GB" sz="1200" dirty="0"/>
                        <a:t>Daily</a:t>
                      </a:r>
                    </a:p>
                  </a:txBody>
                  <a:tcPr>
                    <a:solidFill>
                      <a:srgbClr val="00B050"/>
                    </a:solidFill>
                  </a:tcPr>
                </a:tc>
                <a:tc>
                  <a:txBody>
                    <a:bodyPr/>
                    <a:lstStyle/>
                    <a:p>
                      <a:r>
                        <a:rPr lang="en-GB" sz="1200" b="0" dirty="0"/>
                        <a:t>7 (12.5%)</a:t>
                      </a:r>
                    </a:p>
                  </a:txBody>
                  <a:tcPr>
                    <a:solidFill>
                      <a:srgbClr val="00B050"/>
                    </a:solidFill>
                  </a:tcPr>
                </a:tc>
                <a:tc rowSpan="6">
                  <a:txBody>
                    <a:bodyPr/>
                    <a:lstStyle/>
                    <a:p>
                      <a:r>
                        <a:rPr lang="en-GB" sz="1200" b="1" dirty="0"/>
                        <a:t>252 times</a:t>
                      </a:r>
                    </a:p>
                  </a:txBody>
                  <a:tcPr anchor="ctr">
                    <a:solidFill>
                      <a:schemeClr val="bg2">
                        <a:lumMod val="90000"/>
                      </a:schemeClr>
                    </a:solidFill>
                  </a:tcPr>
                </a:tc>
                <a:extLst>
                  <a:ext uri="{0D108BD9-81ED-4DB2-BD59-A6C34878D82A}">
                    <a16:rowId xmlns:a16="http://schemas.microsoft.com/office/drawing/2014/main" val="4050163249"/>
                  </a:ext>
                </a:extLst>
              </a:tr>
              <a:tr h="0">
                <a:tc vMerge="1">
                  <a:txBody>
                    <a:bodyPr/>
                    <a:lstStyle/>
                    <a:p>
                      <a:endParaRPr lang="en-GB" dirty="0"/>
                    </a:p>
                  </a:txBody>
                  <a:tcPr/>
                </a:tc>
                <a:tc>
                  <a:txBody>
                    <a:bodyPr/>
                    <a:lstStyle/>
                    <a:p>
                      <a:r>
                        <a:rPr lang="en-GB" sz="1200" b="0" dirty="0"/>
                        <a:t>More than once a week</a:t>
                      </a:r>
                    </a:p>
                  </a:txBody>
                  <a:tcPr>
                    <a:solidFill>
                      <a:schemeClr val="accent3">
                        <a:lumMod val="40000"/>
                        <a:lumOff val="60000"/>
                      </a:schemeClr>
                    </a:solidFill>
                  </a:tcPr>
                </a:tc>
                <a:tc>
                  <a:txBody>
                    <a:bodyPr/>
                    <a:lstStyle/>
                    <a:p>
                      <a:r>
                        <a:rPr lang="en-GB" sz="1200" b="0" dirty="0"/>
                        <a:t>10 (17.9%)</a:t>
                      </a:r>
                    </a:p>
                  </a:txBody>
                  <a:tcPr>
                    <a:solidFill>
                      <a:schemeClr val="accent3">
                        <a:lumMod val="40000"/>
                        <a:lumOff val="6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641449425"/>
                  </a:ext>
                </a:extLst>
              </a:tr>
              <a:tr h="146477">
                <a:tc vMerge="1">
                  <a:txBody>
                    <a:bodyPr/>
                    <a:lstStyle/>
                    <a:p>
                      <a:endParaRPr lang="en-GB" dirty="0"/>
                    </a:p>
                  </a:txBody>
                  <a:tcPr/>
                </a:tc>
                <a:tc>
                  <a:txBody>
                    <a:bodyPr/>
                    <a:lstStyle/>
                    <a:p>
                      <a:r>
                        <a:rPr lang="en-GB" sz="1200" dirty="0"/>
                        <a:t>Weekly</a:t>
                      </a:r>
                    </a:p>
                  </a:txBody>
                  <a:tcPr>
                    <a:solidFill>
                      <a:schemeClr val="accent3">
                        <a:lumMod val="20000"/>
                        <a:lumOff val="80000"/>
                      </a:schemeClr>
                    </a:solidFill>
                  </a:tcPr>
                </a:tc>
                <a:tc>
                  <a:txBody>
                    <a:bodyPr/>
                    <a:lstStyle/>
                    <a:p>
                      <a:r>
                        <a:rPr lang="en-GB" sz="1200" b="0" dirty="0"/>
                        <a:t>10 (17.9%)</a:t>
                      </a:r>
                    </a:p>
                  </a:txBody>
                  <a:tcPr>
                    <a:solidFill>
                      <a:schemeClr val="accent3">
                        <a:lumMod val="20000"/>
                        <a:lumOff val="80000"/>
                      </a:schemeClr>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168228324"/>
                  </a:ext>
                </a:extLst>
              </a:tr>
              <a:tr h="171287">
                <a:tc vMerge="1">
                  <a:txBody>
                    <a:bodyPr/>
                    <a:lstStyle/>
                    <a:p>
                      <a:endParaRPr lang="en-GB" dirty="0"/>
                    </a:p>
                  </a:txBody>
                  <a:tcPr/>
                </a:tc>
                <a:tc>
                  <a:txBody>
                    <a:bodyPr/>
                    <a:lstStyle/>
                    <a:p>
                      <a:r>
                        <a:rPr lang="en-GB" sz="1200" dirty="0"/>
                        <a:t>More than twice a month</a:t>
                      </a:r>
                    </a:p>
                  </a:txBody>
                  <a:tcPr>
                    <a:solidFill>
                      <a:srgbClr val="FFFFCC"/>
                    </a:solidFill>
                  </a:tcPr>
                </a:tc>
                <a:tc>
                  <a:txBody>
                    <a:bodyPr/>
                    <a:lstStyle/>
                    <a:p>
                      <a:r>
                        <a:rPr lang="en-GB" sz="1200" b="0" dirty="0"/>
                        <a:t>7 (12.5%)</a:t>
                      </a:r>
                    </a:p>
                  </a:txBody>
                  <a:tcPr>
                    <a:solidFill>
                      <a:srgbClr val="FFFFCC"/>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3854104761"/>
                  </a:ext>
                </a:extLst>
              </a:tr>
              <a:tr h="0">
                <a:tc vMerge="1">
                  <a:txBody>
                    <a:bodyPr/>
                    <a:lstStyle/>
                    <a:p>
                      <a:endParaRPr lang="en-GB" dirty="0"/>
                    </a:p>
                  </a:txBody>
                  <a:tcPr/>
                </a:tc>
                <a:tc>
                  <a:txBody>
                    <a:bodyPr/>
                    <a:lstStyle/>
                    <a:p>
                      <a:r>
                        <a:rPr lang="en-GB" sz="1200" dirty="0"/>
                        <a:t>Monthly</a:t>
                      </a:r>
                    </a:p>
                  </a:txBody>
                  <a:tcPr>
                    <a:solidFill>
                      <a:schemeClr val="accent2">
                        <a:lumMod val="20000"/>
                        <a:lumOff val="80000"/>
                      </a:schemeClr>
                    </a:solidFill>
                  </a:tcPr>
                </a:tc>
                <a:tc>
                  <a:txBody>
                    <a:bodyPr/>
                    <a:lstStyle/>
                    <a:p>
                      <a:r>
                        <a:rPr lang="en-GB" sz="1200" b="0" dirty="0"/>
                        <a:t> 6 (10.7%)</a:t>
                      </a:r>
                    </a:p>
                  </a:txBody>
                  <a:tcPr>
                    <a:solidFill>
                      <a:schemeClr val="accent2">
                        <a:lumMod val="20000"/>
                        <a:lumOff val="8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1983517870"/>
                  </a:ext>
                </a:extLst>
              </a:tr>
              <a:tr h="0">
                <a:tc vMerge="1">
                  <a:txBody>
                    <a:bodyPr/>
                    <a:lstStyle/>
                    <a:p>
                      <a:endParaRPr lang="en-GB" sz="1200" dirty="0"/>
                    </a:p>
                  </a:txBody>
                  <a:tcPr anchor="ctr"/>
                </a:tc>
                <a:tc>
                  <a:txBody>
                    <a:bodyPr/>
                    <a:lstStyle/>
                    <a:p>
                      <a:r>
                        <a:rPr lang="en-GB" sz="1200" b="1" dirty="0"/>
                        <a:t>Never</a:t>
                      </a:r>
                    </a:p>
                  </a:txBody>
                  <a:tcPr>
                    <a:solidFill>
                      <a:schemeClr val="accent2">
                        <a:lumMod val="60000"/>
                        <a:lumOff val="40000"/>
                      </a:schemeClr>
                    </a:solidFill>
                  </a:tcPr>
                </a:tc>
                <a:tc>
                  <a:txBody>
                    <a:bodyPr/>
                    <a:lstStyle/>
                    <a:p>
                      <a:r>
                        <a:rPr lang="en-GB" sz="1200" b="1" dirty="0"/>
                        <a:t>15 (28.6%)</a:t>
                      </a:r>
                    </a:p>
                  </a:txBody>
                  <a:tcPr>
                    <a:solidFill>
                      <a:schemeClr val="accent2">
                        <a:lumMod val="60000"/>
                        <a:lumOff val="40000"/>
                      </a:schemeClr>
                    </a:solidFill>
                  </a:tcPr>
                </a:tc>
                <a:tc vMerge="1">
                  <a:txBody>
                    <a:bodyPr/>
                    <a:lstStyle/>
                    <a:p>
                      <a:endParaRPr lang="en-GB" sz="1200" b="1" dirty="0"/>
                    </a:p>
                  </a:txBody>
                  <a:tcPr>
                    <a:solidFill>
                      <a:srgbClr val="00B050"/>
                    </a:solidFill>
                  </a:tcPr>
                </a:tc>
                <a:extLst>
                  <a:ext uri="{0D108BD9-81ED-4DB2-BD59-A6C34878D82A}">
                    <a16:rowId xmlns:a16="http://schemas.microsoft.com/office/drawing/2014/main" val="3190600302"/>
                  </a:ext>
                </a:extLst>
              </a:tr>
              <a:tr h="146477">
                <a:tc rowSpan="6">
                  <a:txBody>
                    <a:bodyPr/>
                    <a:lstStyle/>
                    <a:p>
                      <a:r>
                        <a:rPr lang="en-GB" sz="1200" dirty="0"/>
                        <a:t>Wheelchair Accessible Equipment</a:t>
                      </a:r>
                    </a:p>
                  </a:txBody>
                  <a:tcPr anchor="ctr">
                    <a:solidFill>
                      <a:schemeClr val="bg2"/>
                    </a:solidFill>
                  </a:tcPr>
                </a:tc>
                <a:tc>
                  <a:txBody>
                    <a:bodyPr/>
                    <a:lstStyle/>
                    <a:p>
                      <a:r>
                        <a:rPr lang="en-GB" sz="1200" dirty="0"/>
                        <a:t>Daily</a:t>
                      </a:r>
                    </a:p>
                  </a:txBody>
                  <a:tcPr>
                    <a:solidFill>
                      <a:srgbClr val="00B050"/>
                    </a:solidFill>
                  </a:tcPr>
                </a:tc>
                <a:tc>
                  <a:txBody>
                    <a:bodyPr/>
                    <a:lstStyle/>
                    <a:p>
                      <a:r>
                        <a:rPr lang="en-GB" sz="1200" b="0" dirty="0"/>
                        <a:t>1 (2.2%)</a:t>
                      </a:r>
                    </a:p>
                  </a:txBody>
                  <a:tcPr>
                    <a:solidFill>
                      <a:srgbClr val="00B050"/>
                    </a:solidFill>
                  </a:tcPr>
                </a:tc>
                <a:tc rowSpan="6">
                  <a:txBody>
                    <a:bodyPr/>
                    <a:lstStyle/>
                    <a:p>
                      <a:r>
                        <a:rPr lang="en-GB" sz="1200" b="1" dirty="0"/>
                        <a:t>72 times</a:t>
                      </a:r>
                    </a:p>
                  </a:txBody>
                  <a:tcPr anchor="ctr">
                    <a:solidFill>
                      <a:schemeClr val="bg2"/>
                    </a:solidFill>
                  </a:tcPr>
                </a:tc>
                <a:extLst>
                  <a:ext uri="{0D108BD9-81ED-4DB2-BD59-A6C34878D82A}">
                    <a16:rowId xmlns:a16="http://schemas.microsoft.com/office/drawing/2014/main" val="2129916003"/>
                  </a:ext>
                </a:extLst>
              </a:tr>
              <a:tr h="192552">
                <a:tc vMerge="1">
                  <a:txBody>
                    <a:bodyPr/>
                    <a:lstStyle/>
                    <a:p>
                      <a:endParaRPr lang="en-GB" dirty="0"/>
                    </a:p>
                  </a:txBody>
                  <a:tcPr/>
                </a:tc>
                <a:tc>
                  <a:txBody>
                    <a:bodyPr/>
                    <a:lstStyle/>
                    <a:p>
                      <a:r>
                        <a:rPr lang="en-GB" sz="1200" b="0" dirty="0"/>
                        <a:t>More than once a week</a:t>
                      </a:r>
                    </a:p>
                  </a:txBody>
                  <a:tcPr>
                    <a:solidFill>
                      <a:schemeClr val="accent3">
                        <a:lumMod val="40000"/>
                        <a:lumOff val="60000"/>
                      </a:schemeClr>
                    </a:solidFill>
                  </a:tcPr>
                </a:tc>
                <a:tc>
                  <a:txBody>
                    <a:bodyPr/>
                    <a:lstStyle/>
                    <a:p>
                      <a:r>
                        <a:rPr lang="en-GB" sz="1200" b="0" dirty="0"/>
                        <a:t>3 (6.5%)</a:t>
                      </a:r>
                    </a:p>
                  </a:txBody>
                  <a:tcPr>
                    <a:solidFill>
                      <a:schemeClr val="accent3">
                        <a:lumMod val="40000"/>
                        <a:lumOff val="6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733060944"/>
                  </a:ext>
                </a:extLst>
              </a:tr>
              <a:tr h="0">
                <a:tc vMerge="1">
                  <a:txBody>
                    <a:bodyPr/>
                    <a:lstStyle/>
                    <a:p>
                      <a:endParaRPr lang="en-GB" dirty="0"/>
                    </a:p>
                  </a:txBody>
                  <a:tcPr/>
                </a:tc>
                <a:tc>
                  <a:txBody>
                    <a:bodyPr/>
                    <a:lstStyle/>
                    <a:p>
                      <a:r>
                        <a:rPr lang="en-GB" sz="1200" dirty="0"/>
                        <a:t>Weekly</a:t>
                      </a:r>
                    </a:p>
                  </a:txBody>
                  <a:tcPr>
                    <a:solidFill>
                      <a:schemeClr val="accent3">
                        <a:lumMod val="20000"/>
                        <a:lumOff val="80000"/>
                      </a:schemeClr>
                    </a:solidFill>
                  </a:tcPr>
                </a:tc>
                <a:tc>
                  <a:txBody>
                    <a:bodyPr/>
                    <a:lstStyle/>
                    <a:p>
                      <a:r>
                        <a:rPr lang="en-GB" sz="1200" b="0" dirty="0"/>
                        <a:t>3 (6.5%)</a:t>
                      </a:r>
                    </a:p>
                  </a:txBody>
                  <a:tcPr>
                    <a:solidFill>
                      <a:schemeClr val="accent3">
                        <a:lumMod val="20000"/>
                        <a:lumOff val="80000"/>
                      </a:schemeClr>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3044737793"/>
                  </a:ext>
                </a:extLst>
              </a:tr>
              <a:tr h="0">
                <a:tc vMerge="1">
                  <a:txBody>
                    <a:bodyPr/>
                    <a:lstStyle/>
                    <a:p>
                      <a:endParaRPr lang="en-GB" dirty="0"/>
                    </a:p>
                  </a:txBody>
                  <a:tcPr/>
                </a:tc>
                <a:tc>
                  <a:txBody>
                    <a:bodyPr/>
                    <a:lstStyle/>
                    <a:p>
                      <a:r>
                        <a:rPr lang="en-GB" sz="1200" dirty="0"/>
                        <a:t>More than twice a month</a:t>
                      </a:r>
                    </a:p>
                  </a:txBody>
                  <a:tcPr>
                    <a:solidFill>
                      <a:srgbClr val="FFFFCC"/>
                    </a:solidFill>
                  </a:tcPr>
                </a:tc>
                <a:tc>
                  <a:txBody>
                    <a:bodyPr/>
                    <a:lstStyle/>
                    <a:p>
                      <a:r>
                        <a:rPr lang="en-GB" sz="1200" b="0" dirty="0"/>
                        <a:t>1 (2.2%)</a:t>
                      </a:r>
                    </a:p>
                  </a:txBody>
                  <a:tcPr>
                    <a:solidFill>
                      <a:srgbClr val="FFFFCC"/>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3193412454"/>
                  </a:ext>
                </a:extLst>
              </a:tr>
              <a:tr h="0">
                <a:tc vMerge="1">
                  <a:txBody>
                    <a:bodyPr/>
                    <a:lstStyle/>
                    <a:p>
                      <a:endParaRPr lang="en-GB" dirty="0"/>
                    </a:p>
                  </a:txBody>
                  <a:tcPr/>
                </a:tc>
                <a:tc>
                  <a:txBody>
                    <a:bodyPr/>
                    <a:lstStyle/>
                    <a:p>
                      <a:r>
                        <a:rPr lang="en-GB" sz="1200" dirty="0"/>
                        <a:t>Monthly</a:t>
                      </a:r>
                    </a:p>
                  </a:txBody>
                  <a:tcPr>
                    <a:solidFill>
                      <a:schemeClr val="accent2">
                        <a:lumMod val="20000"/>
                        <a:lumOff val="80000"/>
                      </a:schemeClr>
                    </a:solidFill>
                  </a:tcPr>
                </a:tc>
                <a:tc>
                  <a:txBody>
                    <a:bodyPr/>
                    <a:lstStyle/>
                    <a:p>
                      <a:r>
                        <a:rPr lang="en-GB" sz="1200" b="0" dirty="0"/>
                        <a:t>2 (4.3%)</a:t>
                      </a:r>
                    </a:p>
                  </a:txBody>
                  <a:tcPr>
                    <a:solidFill>
                      <a:schemeClr val="accent2">
                        <a:lumMod val="20000"/>
                        <a:lumOff val="80000"/>
                      </a:schemeClr>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2667125850"/>
                  </a:ext>
                </a:extLst>
              </a:tr>
              <a:tr h="0">
                <a:tc vMerge="1">
                  <a:txBody>
                    <a:bodyPr/>
                    <a:lstStyle/>
                    <a:p>
                      <a:endParaRPr lang="en-GB" sz="1200" dirty="0"/>
                    </a:p>
                  </a:txBody>
                  <a:tcPr anchor="ctr"/>
                </a:tc>
                <a:tc>
                  <a:txBody>
                    <a:bodyPr/>
                    <a:lstStyle/>
                    <a:p>
                      <a:r>
                        <a:rPr lang="en-GB" sz="1200" b="1" dirty="0"/>
                        <a:t>Never</a:t>
                      </a:r>
                    </a:p>
                  </a:txBody>
                  <a:tcPr>
                    <a:solidFill>
                      <a:schemeClr val="accent2">
                        <a:lumMod val="60000"/>
                        <a:lumOff val="40000"/>
                      </a:schemeClr>
                    </a:solidFill>
                  </a:tcPr>
                </a:tc>
                <a:tc>
                  <a:txBody>
                    <a:bodyPr/>
                    <a:lstStyle/>
                    <a:p>
                      <a:r>
                        <a:rPr lang="en-GB" sz="1200" b="1" dirty="0"/>
                        <a:t>36 (78.3%)</a:t>
                      </a:r>
                    </a:p>
                  </a:txBody>
                  <a:tcPr>
                    <a:solidFill>
                      <a:schemeClr val="accent2">
                        <a:lumMod val="60000"/>
                        <a:lumOff val="40000"/>
                      </a:schemeClr>
                    </a:solidFill>
                  </a:tcPr>
                </a:tc>
                <a:tc vMerge="1">
                  <a:txBody>
                    <a:bodyPr/>
                    <a:lstStyle/>
                    <a:p>
                      <a:endParaRPr lang="en-GB" sz="1200" b="1" dirty="0"/>
                    </a:p>
                  </a:txBody>
                  <a:tcPr>
                    <a:solidFill>
                      <a:srgbClr val="00B050"/>
                    </a:solidFill>
                  </a:tcPr>
                </a:tc>
                <a:extLst>
                  <a:ext uri="{0D108BD9-81ED-4DB2-BD59-A6C34878D82A}">
                    <a16:rowId xmlns:a16="http://schemas.microsoft.com/office/drawing/2014/main" val="311029804"/>
                  </a:ext>
                </a:extLst>
              </a:tr>
              <a:tr h="0">
                <a:tc rowSpan="6">
                  <a:txBody>
                    <a:bodyPr/>
                    <a:lstStyle/>
                    <a:p>
                      <a:r>
                        <a:rPr lang="en-GB" sz="1200" dirty="0"/>
                        <a:t>Sensory Play Equipment</a:t>
                      </a:r>
                    </a:p>
                  </a:txBody>
                  <a:tcPr anchor="ctr"/>
                </a:tc>
                <a:tc>
                  <a:txBody>
                    <a:bodyPr/>
                    <a:lstStyle/>
                    <a:p>
                      <a:r>
                        <a:rPr lang="en-GB" sz="1200" dirty="0"/>
                        <a:t>Daily</a:t>
                      </a:r>
                    </a:p>
                  </a:txBody>
                  <a:tcPr>
                    <a:solidFill>
                      <a:srgbClr val="00B050"/>
                    </a:solidFill>
                  </a:tcPr>
                </a:tc>
                <a:tc>
                  <a:txBody>
                    <a:bodyPr/>
                    <a:lstStyle/>
                    <a:p>
                      <a:r>
                        <a:rPr lang="en-GB" sz="1200" b="0" dirty="0"/>
                        <a:t>2 (3.9%)</a:t>
                      </a:r>
                    </a:p>
                  </a:txBody>
                  <a:tcPr>
                    <a:solidFill>
                      <a:srgbClr val="00B050"/>
                    </a:solidFill>
                  </a:tcPr>
                </a:tc>
                <a:tc rowSpan="6">
                  <a:txBody>
                    <a:bodyPr/>
                    <a:lstStyle/>
                    <a:p>
                      <a:r>
                        <a:rPr lang="en-GB" sz="1200" b="1" dirty="0"/>
                        <a:t>154 times</a:t>
                      </a:r>
                    </a:p>
                  </a:txBody>
                  <a:tcPr anchor="ctr">
                    <a:solidFill>
                      <a:schemeClr val="bg2">
                        <a:lumMod val="90000"/>
                      </a:schemeClr>
                    </a:solidFill>
                  </a:tcPr>
                </a:tc>
                <a:extLst>
                  <a:ext uri="{0D108BD9-81ED-4DB2-BD59-A6C34878D82A}">
                    <a16:rowId xmlns:a16="http://schemas.microsoft.com/office/drawing/2014/main" val="2408121144"/>
                  </a:ext>
                </a:extLst>
              </a:tr>
              <a:tr h="0">
                <a:tc vMerge="1">
                  <a:txBody>
                    <a:bodyPr/>
                    <a:lstStyle/>
                    <a:p>
                      <a:endParaRPr lang="en-GB" sz="1400" dirty="0"/>
                    </a:p>
                  </a:txBody>
                  <a:tcPr/>
                </a:tc>
                <a:tc>
                  <a:txBody>
                    <a:bodyPr/>
                    <a:lstStyle/>
                    <a:p>
                      <a:r>
                        <a:rPr lang="en-GB" sz="1200" b="0" dirty="0"/>
                        <a:t>More than once a week</a:t>
                      </a:r>
                    </a:p>
                  </a:txBody>
                  <a:tcPr>
                    <a:solidFill>
                      <a:schemeClr val="accent3">
                        <a:lumMod val="40000"/>
                        <a:lumOff val="60000"/>
                      </a:schemeClr>
                    </a:solidFill>
                  </a:tcPr>
                </a:tc>
                <a:tc>
                  <a:txBody>
                    <a:bodyPr/>
                    <a:lstStyle/>
                    <a:p>
                      <a:r>
                        <a:rPr lang="en-GB" sz="1200" b="0" dirty="0"/>
                        <a:t>8 (15.7%)</a:t>
                      </a:r>
                    </a:p>
                  </a:txBody>
                  <a:tcPr>
                    <a:solidFill>
                      <a:schemeClr val="accent3">
                        <a:lumMod val="40000"/>
                        <a:lumOff val="60000"/>
                      </a:schemeClr>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2515838485"/>
                  </a:ext>
                </a:extLst>
              </a:tr>
              <a:tr h="0">
                <a:tc vMerge="1">
                  <a:txBody>
                    <a:bodyPr/>
                    <a:lstStyle/>
                    <a:p>
                      <a:endParaRPr lang="en-GB" sz="1400" dirty="0"/>
                    </a:p>
                  </a:txBody>
                  <a:tcPr/>
                </a:tc>
                <a:tc>
                  <a:txBody>
                    <a:bodyPr/>
                    <a:lstStyle/>
                    <a:p>
                      <a:r>
                        <a:rPr lang="en-GB" sz="1200" dirty="0"/>
                        <a:t>Weekly</a:t>
                      </a:r>
                    </a:p>
                  </a:txBody>
                  <a:tcPr>
                    <a:solidFill>
                      <a:schemeClr val="accent3">
                        <a:lumMod val="20000"/>
                        <a:lumOff val="80000"/>
                      </a:schemeClr>
                    </a:solidFill>
                  </a:tcPr>
                </a:tc>
                <a:tc>
                  <a:txBody>
                    <a:bodyPr/>
                    <a:lstStyle/>
                    <a:p>
                      <a:r>
                        <a:rPr lang="en-GB" sz="1200" b="0" dirty="0"/>
                        <a:t>5 (9.8%)</a:t>
                      </a:r>
                    </a:p>
                  </a:txBody>
                  <a:tcPr>
                    <a:solidFill>
                      <a:schemeClr val="accent3">
                        <a:lumMod val="20000"/>
                        <a:lumOff val="80000"/>
                      </a:schemeClr>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4220021852"/>
                  </a:ext>
                </a:extLst>
              </a:tr>
              <a:tr h="0">
                <a:tc vMerge="1">
                  <a:txBody>
                    <a:bodyPr/>
                    <a:lstStyle/>
                    <a:p>
                      <a:endParaRPr lang="en-GB" sz="1400" dirty="0"/>
                    </a:p>
                  </a:txBody>
                  <a:tcPr/>
                </a:tc>
                <a:tc>
                  <a:txBody>
                    <a:bodyPr/>
                    <a:lstStyle/>
                    <a:p>
                      <a:r>
                        <a:rPr lang="en-GB" sz="1200" dirty="0"/>
                        <a:t>More than twice a month</a:t>
                      </a:r>
                    </a:p>
                  </a:txBody>
                  <a:tcPr>
                    <a:solidFill>
                      <a:srgbClr val="FFFFCC"/>
                    </a:solidFill>
                  </a:tcPr>
                </a:tc>
                <a:tc>
                  <a:txBody>
                    <a:bodyPr/>
                    <a:lstStyle/>
                    <a:p>
                      <a:r>
                        <a:rPr lang="en-GB" sz="1200" b="0" dirty="0"/>
                        <a:t>4 (7.8%)</a:t>
                      </a:r>
                    </a:p>
                  </a:txBody>
                  <a:tcPr>
                    <a:solidFill>
                      <a:srgbClr val="FFFFCC"/>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1030427593"/>
                  </a:ext>
                </a:extLst>
              </a:tr>
              <a:tr h="0">
                <a:tc vMerge="1">
                  <a:txBody>
                    <a:bodyPr/>
                    <a:lstStyle/>
                    <a:p>
                      <a:endParaRPr lang="en-GB" sz="1400" dirty="0"/>
                    </a:p>
                  </a:txBody>
                  <a:tcPr/>
                </a:tc>
                <a:tc>
                  <a:txBody>
                    <a:bodyPr/>
                    <a:lstStyle/>
                    <a:p>
                      <a:r>
                        <a:rPr lang="en-GB" sz="1200" dirty="0"/>
                        <a:t>Monthly</a:t>
                      </a:r>
                    </a:p>
                  </a:txBody>
                  <a:tcPr>
                    <a:solidFill>
                      <a:schemeClr val="accent2">
                        <a:lumMod val="20000"/>
                        <a:lumOff val="80000"/>
                      </a:schemeClr>
                    </a:solidFill>
                  </a:tcPr>
                </a:tc>
                <a:tc>
                  <a:txBody>
                    <a:bodyPr/>
                    <a:lstStyle/>
                    <a:p>
                      <a:r>
                        <a:rPr lang="en-GB" sz="1200" b="0" dirty="0"/>
                        <a:t>6 (11.8%)</a:t>
                      </a:r>
                    </a:p>
                  </a:txBody>
                  <a:tcPr>
                    <a:solidFill>
                      <a:schemeClr val="accent2">
                        <a:lumMod val="20000"/>
                        <a:lumOff val="80000"/>
                      </a:schemeClr>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965614009"/>
                  </a:ext>
                </a:extLst>
              </a:tr>
              <a:tr h="0">
                <a:tc vMerge="1">
                  <a:txBody>
                    <a:bodyPr/>
                    <a:lstStyle/>
                    <a:p>
                      <a:endParaRPr lang="en-GB" sz="1200" dirty="0"/>
                    </a:p>
                  </a:txBody>
                  <a:tcPr anchor="ctr"/>
                </a:tc>
                <a:tc>
                  <a:txBody>
                    <a:bodyPr/>
                    <a:lstStyle/>
                    <a:p>
                      <a:r>
                        <a:rPr lang="en-GB" sz="1200" b="1" dirty="0"/>
                        <a:t>Never</a:t>
                      </a:r>
                    </a:p>
                  </a:txBody>
                  <a:tcPr>
                    <a:solidFill>
                      <a:schemeClr val="accent2">
                        <a:lumMod val="60000"/>
                        <a:lumOff val="40000"/>
                      </a:schemeClr>
                    </a:solidFill>
                  </a:tcPr>
                </a:tc>
                <a:tc>
                  <a:txBody>
                    <a:bodyPr/>
                    <a:lstStyle/>
                    <a:p>
                      <a:r>
                        <a:rPr lang="en-GB" sz="1200" b="1" dirty="0"/>
                        <a:t>26 (51%)</a:t>
                      </a:r>
                    </a:p>
                  </a:txBody>
                  <a:tcPr>
                    <a:solidFill>
                      <a:schemeClr val="accent2">
                        <a:lumMod val="60000"/>
                        <a:lumOff val="40000"/>
                      </a:schemeClr>
                    </a:solidFill>
                  </a:tcPr>
                </a:tc>
                <a:tc vMerge="1">
                  <a:txBody>
                    <a:bodyPr/>
                    <a:lstStyle/>
                    <a:p>
                      <a:endParaRPr lang="en-GB" sz="1200" b="1" dirty="0"/>
                    </a:p>
                  </a:txBody>
                  <a:tcPr>
                    <a:solidFill>
                      <a:srgbClr val="00B050"/>
                    </a:solidFill>
                  </a:tcPr>
                </a:tc>
                <a:extLst>
                  <a:ext uri="{0D108BD9-81ED-4DB2-BD59-A6C34878D82A}">
                    <a16:rowId xmlns:a16="http://schemas.microsoft.com/office/drawing/2014/main" val="1778487474"/>
                  </a:ext>
                </a:extLst>
              </a:tr>
            </a:tbl>
          </a:graphicData>
        </a:graphic>
      </p:graphicFrame>
      <p:sp>
        <p:nvSpPr>
          <p:cNvPr id="5" name="TextBox 4">
            <a:extLst>
              <a:ext uri="{FF2B5EF4-FFF2-40B4-BE49-F238E27FC236}">
                <a16:creationId xmlns:a16="http://schemas.microsoft.com/office/drawing/2014/main" id="{C635404C-F77C-55FC-697B-5C2EC87C7327}"/>
              </a:ext>
            </a:extLst>
          </p:cNvPr>
          <p:cNvSpPr txBox="1"/>
          <p:nvPr/>
        </p:nvSpPr>
        <p:spPr>
          <a:xfrm>
            <a:off x="838200" y="3074062"/>
            <a:ext cx="4518294" cy="2031325"/>
          </a:xfrm>
          <a:prstGeom prst="rect">
            <a:avLst/>
          </a:prstGeom>
          <a:noFill/>
        </p:spPr>
        <p:txBody>
          <a:bodyPr wrap="square" rtlCol="0">
            <a:spAutoFit/>
          </a:bodyPr>
          <a:lstStyle/>
          <a:p>
            <a:r>
              <a:rPr lang="en-GB" dirty="0"/>
              <a:t>In summary, it is clear that all of the suggested pieces of equipment would be popular.</a:t>
            </a:r>
          </a:p>
          <a:p>
            <a:r>
              <a:rPr lang="en-GB" dirty="0"/>
              <a:t>The most used piece of equipment would be the </a:t>
            </a:r>
            <a:r>
              <a:rPr lang="en-GB" b="1" dirty="0"/>
              <a:t>Adult Gym Equipment </a:t>
            </a:r>
            <a:r>
              <a:rPr lang="en-GB" dirty="0"/>
              <a:t>whilst the </a:t>
            </a:r>
            <a:r>
              <a:rPr lang="en-GB" b="1" dirty="0"/>
              <a:t>Wheelchair Accessible Equipment would be the least used.</a:t>
            </a:r>
          </a:p>
        </p:txBody>
      </p:sp>
    </p:spTree>
    <p:extLst>
      <p:ext uri="{BB962C8B-B14F-4D97-AF65-F5344CB8AC3E}">
        <p14:creationId xmlns:p14="http://schemas.microsoft.com/office/powerpoint/2010/main" val="11092655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5A55023E9AD24D9C378EBC281C0874" ma:contentTypeVersion="15" ma:contentTypeDescription="Create a new document." ma:contentTypeScope="" ma:versionID="fad2364758f7724727036a8b25108ff2">
  <xsd:schema xmlns:xsd="http://www.w3.org/2001/XMLSchema" xmlns:xs="http://www.w3.org/2001/XMLSchema" xmlns:p="http://schemas.microsoft.com/office/2006/metadata/properties" xmlns:ns2="9eea002c-9396-4e1c-90ba-81fd5c5bb57d" xmlns:ns3="7e618911-af4d-44ef-8a76-c69d29542036" targetNamespace="http://schemas.microsoft.com/office/2006/metadata/properties" ma:root="true" ma:fieldsID="597beaffedbe4e43c50b55bdf72ed036" ns2:_="" ns3:_="">
    <xsd:import namespace="9eea002c-9396-4e1c-90ba-81fd5c5bb57d"/>
    <xsd:import namespace="7e618911-af4d-44ef-8a76-c69d29542036"/>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LengthInSeconds" minOccurs="0"/>
                <xsd:element ref="ns2:MediaServiceDateTaken"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ea002c-9396-4e1c-90ba-81fd5c5bb57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Location" ma:index="13" nillable="true" ma:displayName="Location" ma:indexed="true"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4e8306dc-c898-4ddd-93ba-ebfdadd862e8"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e618911-af4d-44ef-8a76-c69d29542036"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070b59c-354c-4cd2-9235-82660625087c}" ma:internalName="TaxCatchAll" ma:showField="CatchAllData" ma:web="7e618911-af4d-44ef-8a76-c69d29542036">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e618911-af4d-44ef-8a76-c69d29542036" xsi:nil="true"/>
    <lcf76f155ced4ddcb4097134ff3c332f xmlns="9eea002c-9396-4e1c-90ba-81fd5c5bb57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CFE85B0-7E0A-474B-8C26-58DADB5F3A7D}"/>
</file>

<file path=customXml/itemProps2.xml><?xml version="1.0" encoding="utf-8"?>
<ds:datastoreItem xmlns:ds="http://schemas.openxmlformats.org/officeDocument/2006/customXml" ds:itemID="{08907C2F-D833-4361-BE66-F68D9DF4EF23}"/>
</file>

<file path=customXml/itemProps3.xml><?xml version="1.0" encoding="utf-8"?>
<ds:datastoreItem xmlns:ds="http://schemas.openxmlformats.org/officeDocument/2006/customXml" ds:itemID="{B06A00A7-8EA8-4D2C-B661-54C0B7189FE0}"/>
</file>

<file path=docProps/app.xml><?xml version="1.0" encoding="utf-8"?>
<Properties xmlns="http://schemas.openxmlformats.org/officeDocument/2006/extended-properties" xmlns:vt="http://schemas.openxmlformats.org/officeDocument/2006/docPropsVTypes">
  <TotalTime>1013</TotalTime>
  <Words>1839</Words>
  <Application>Microsoft Office PowerPoint</Application>
  <PresentationFormat>Widescreen</PresentationFormat>
  <Paragraphs>258</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Aptos</vt:lpstr>
      <vt:lpstr>Aptos Display</vt:lpstr>
      <vt:lpstr>Arial</vt:lpstr>
      <vt:lpstr>Office Theme</vt:lpstr>
      <vt:lpstr>Sports Facilities Provision Survey  Fen Park</vt:lpstr>
      <vt:lpstr>Fen Park</vt:lpstr>
      <vt:lpstr>Fen Park</vt:lpstr>
      <vt:lpstr>Fen Park</vt:lpstr>
      <vt:lpstr>Fen Park</vt:lpstr>
      <vt:lpstr>Fen Park</vt:lpstr>
      <vt:lpstr>Fen Park</vt:lpstr>
      <vt:lpstr>Fen Park</vt:lpstr>
      <vt:lpstr>Fen Park</vt:lpstr>
      <vt:lpstr>Fen Park</vt:lpstr>
      <vt:lpstr>Fen Park</vt:lpstr>
      <vt:lpstr>Fen Park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Sports Facilities Provision Survey</dc:title>
  <dc:creator>Michael Winter</dc:creator>
  <cp:lastModifiedBy>Michael Winter</cp:lastModifiedBy>
  <cp:revision>3</cp:revision>
  <dcterms:created xsi:type="dcterms:W3CDTF">2024-04-15T13:09:43Z</dcterms:created>
  <dcterms:modified xsi:type="dcterms:W3CDTF">2024-06-18T15:11:41Z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0x010100EB5A55023E9AD24D9C378EBC281C0874</vt:lpwstr>
  </property>
</Properties>
</file>