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sldIdLst>
    <p:sldId id="256" r:id="rId2"/>
    <p:sldId id="257" r:id="rId3"/>
    <p:sldId id="270" r:id="rId4"/>
    <p:sldId id="258" r:id="rId5"/>
    <p:sldId id="269" r:id="rId6"/>
    <p:sldId id="259" r:id="rId7"/>
    <p:sldId id="262" r:id="rId8"/>
    <p:sldId id="263" r:id="rId9"/>
    <p:sldId id="264" r:id="rId10"/>
    <p:sldId id="265" r:id="rId11"/>
    <p:sldId id="268" r:id="rId12"/>
    <p:sldId id="271" r:id="rId13"/>
    <p:sldId id="272" r:id="rId14"/>
    <p:sldId id="267" r:id="rId1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8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5929FF-C676-4356-AB15-5CF09985E7BC}" type="datetimeFigureOut">
              <a:rPr lang="en-GB" smtClean="0"/>
              <a:t>16/02/2018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FF5CB21-0521-49EF-A368-4B29DE2F7B87}" type="slidenum">
              <a:rPr lang="en-GB" smtClean="0"/>
              <a:t>‹#›</a:t>
            </a:fld>
            <a:endParaRPr lang="en-GB" dirty="0"/>
          </a:p>
        </p:txBody>
      </p:sp>
    </p:spTree>
    <p:extLst>
      <p:ext uri="{BB962C8B-B14F-4D97-AF65-F5344CB8AC3E}">
        <p14:creationId xmlns:p14="http://schemas.microsoft.com/office/powerpoint/2010/main" val="2950244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5929FF-C676-4356-AB15-5CF09985E7BC}" type="datetimeFigureOut">
              <a:rPr lang="en-GB" smtClean="0"/>
              <a:t>16/02/2018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FF5CB21-0521-49EF-A368-4B29DE2F7B87}" type="slidenum">
              <a:rPr lang="en-GB" smtClean="0"/>
              <a:t>‹#›</a:t>
            </a:fld>
            <a:endParaRPr lang="en-GB" dirty="0"/>
          </a:p>
        </p:txBody>
      </p:sp>
    </p:spTree>
    <p:extLst>
      <p:ext uri="{BB962C8B-B14F-4D97-AF65-F5344CB8AC3E}">
        <p14:creationId xmlns:p14="http://schemas.microsoft.com/office/powerpoint/2010/main" val="655783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5929FF-C676-4356-AB15-5CF09985E7BC}" type="datetimeFigureOut">
              <a:rPr lang="en-GB" smtClean="0"/>
              <a:t>16/02/2018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FF5CB21-0521-49EF-A368-4B29DE2F7B87}" type="slidenum">
              <a:rPr lang="en-GB" smtClean="0"/>
              <a:t>‹#›</a:t>
            </a:fld>
            <a:endParaRPr lang="en-GB"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62606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85929FF-C676-4356-AB15-5CF09985E7BC}" type="datetimeFigureOut">
              <a:rPr lang="en-GB" smtClean="0"/>
              <a:t>16/02/2018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FF5CB21-0521-49EF-A368-4B29DE2F7B87}" type="slidenum">
              <a:rPr lang="en-GB" smtClean="0"/>
              <a:t>‹#›</a:t>
            </a:fld>
            <a:endParaRPr lang="en-GB" dirty="0"/>
          </a:p>
        </p:txBody>
      </p:sp>
    </p:spTree>
    <p:extLst>
      <p:ext uri="{BB962C8B-B14F-4D97-AF65-F5344CB8AC3E}">
        <p14:creationId xmlns:p14="http://schemas.microsoft.com/office/powerpoint/2010/main" val="248185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85929FF-C676-4356-AB15-5CF09985E7BC}" type="datetimeFigureOut">
              <a:rPr lang="en-GB" smtClean="0"/>
              <a:t>16/02/2018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FF5CB21-0521-49EF-A368-4B29DE2F7B87}" type="slidenum">
              <a:rPr lang="en-GB" smtClean="0"/>
              <a:t>‹#›</a:t>
            </a:fld>
            <a:endParaRPr lang="en-GB"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90069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85929FF-C676-4356-AB15-5CF09985E7BC}" type="datetimeFigureOut">
              <a:rPr lang="en-GB" smtClean="0"/>
              <a:t>16/02/2018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FF5CB21-0521-49EF-A368-4B29DE2F7B87}" type="slidenum">
              <a:rPr lang="en-GB" smtClean="0"/>
              <a:t>‹#›</a:t>
            </a:fld>
            <a:endParaRPr lang="en-GB" dirty="0"/>
          </a:p>
        </p:txBody>
      </p:sp>
    </p:spTree>
    <p:extLst>
      <p:ext uri="{BB962C8B-B14F-4D97-AF65-F5344CB8AC3E}">
        <p14:creationId xmlns:p14="http://schemas.microsoft.com/office/powerpoint/2010/main" val="1941238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5929FF-C676-4356-AB15-5CF09985E7BC}" type="datetimeFigureOut">
              <a:rPr lang="en-GB" smtClean="0"/>
              <a:t>16/02/2018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FF5CB21-0521-49EF-A368-4B29DE2F7B87}" type="slidenum">
              <a:rPr lang="en-GB" smtClean="0"/>
              <a:t>‹#›</a:t>
            </a:fld>
            <a:endParaRPr lang="en-GB" dirty="0"/>
          </a:p>
        </p:txBody>
      </p:sp>
    </p:spTree>
    <p:extLst>
      <p:ext uri="{BB962C8B-B14F-4D97-AF65-F5344CB8AC3E}">
        <p14:creationId xmlns:p14="http://schemas.microsoft.com/office/powerpoint/2010/main" val="7090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5929FF-C676-4356-AB15-5CF09985E7BC}" type="datetimeFigureOut">
              <a:rPr lang="en-GB" smtClean="0"/>
              <a:t>16/02/2018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FF5CB21-0521-49EF-A368-4B29DE2F7B87}" type="slidenum">
              <a:rPr lang="en-GB" smtClean="0"/>
              <a:t>‹#›</a:t>
            </a:fld>
            <a:endParaRPr lang="en-GB" dirty="0"/>
          </a:p>
        </p:txBody>
      </p:sp>
    </p:spTree>
    <p:extLst>
      <p:ext uri="{BB962C8B-B14F-4D97-AF65-F5344CB8AC3E}">
        <p14:creationId xmlns:p14="http://schemas.microsoft.com/office/powerpoint/2010/main" val="2767480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5929FF-C676-4356-AB15-5CF09985E7BC}" type="datetimeFigureOut">
              <a:rPr lang="en-GB" smtClean="0"/>
              <a:t>16/02/2018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FF5CB21-0521-49EF-A368-4B29DE2F7B87}" type="slidenum">
              <a:rPr lang="en-GB" smtClean="0"/>
              <a:t>‹#›</a:t>
            </a:fld>
            <a:endParaRPr lang="en-GB" dirty="0"/>
          </a:p>
        </p:txBody>
      </p:sp>
    </p:spTree>
    <p:extLst>
      <p:ext uri="{BB962C8B-B14F-4D97-AF65-F5344CB8AC3E}">
        <p14:creationId xmlns:p14="http://schemas.microsoft.com/office/powerpoint/2010/main" val="198600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5929FF-C676-4356-AB15-5CF09985E7BC}" type="datetimeFigureOut">
              <a:rPr lang="en-GB" smtClean="0"/>
              <a:t>16/02/2018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FF5CB21-0521-49EF-A368-4B29DE2F7B87}" type="slidenum">
              <a:rPr lang="en-GB" smtClean="0"/>
              <a:t>‹#›</a:t>
            </a:fld>
            <a:endParaRPr lang="en-GB" dirty="0"/>
          </a:p>
        </p:txBody>
      </p:sp>
    </p:spTree>
    <p:extLst>
      <p:ext uri="{BB962C8B-B14F-4D97-AF65-F5344CB8AC3E}">
        <p14:creationId xmlns:p14="http://schemas.microsoft.com/office/powerpoint/2010/main" val="340689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5929FF-C676-4356-AB15-5CF09985E7BC}" type="datetimeFigureOut">
              <a:rPr lang="en-GB" smtClean="0"/>
              <a:t>16/02/2018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FF5CB21-0521-49EF-A368-4B29DE2F7B87}" type="slidenum">
              <a:rPr lang="en-GB" smtClean="0"/>
              <a:t>‹#›</a:t>
            </a:fld>
            <a:endParaRPr lang="en-GB" dirty="0"/>
          </a:p>
        </p:txBody>
      </p:sp>
    </p:spTree>
    <p:extLst>
      <p:ext uri="{BB962C8B-B14F-4D97-AF65-F5344CB8AC3E}">
        <p14:creationId xmlns:p14="http://schemas.microsoft.com/office/powerpoint/2010/main" val="144268868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5929FF-C676-4356-AB15-5CF09985E7BC}" type="datetimeFigureOut">
              <a:rPr lang="en-GB" smtClean="0"/>
              <a:t>16/02/2018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FF5CB21-0521-49EF-A368-4B29DE2F7B87}" type="slidenum">
              <a:rPr lang="en-GB" smtClean="0"/>
              <a:t>‹#›</a:t>
            </a:fld>
            <a:endParaRPr lang="en-GB" dirty="0"/>
          </a:p>
        </p:txBody>
      </p:sp>
    </p:spTree>
    <p:extLst>
      <p:ext uri="{BB962C8B-B14F-4D97-AF65-F5344CB8AC3E}">
        <p14:creationId xmlns:p14="http://schemas.microsoft.com/office/powerpoint/2010/main" val="38287348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5929FF-C676-4356-AB15-5CF09985E7BC}" type="datetimeFigureOut">
              <a:rPr lang="en-GB" smtClean="0"/>
              <a:t>16/02/2018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FF5CB21-0521-49EF-A368-4B29DE2F7B87}" type="slidenum">
              <a:rPr lang="en-GB" smtClean="0"/>
              <a:t>‹#›</a:t>
            </a:fld>
            <a:endParaRPr lang="en-GB" dirty="0"/>
          </a:p>
        </p:txBody>
      </p:sp>
    </p:spTree>
    <p:extLst>
      <p:ext uri="{BB962C8B-B14F-4D97-AF65-F5344CB8AC3E}">
        <p14:creationId xmlns:p14="http://schemas.microsoft.com/office/powerpoint/2010/main" val="102709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5929FF-C676-4356-AB15-5CF09985E7BC}" type="datetimeFigureOut">
              <a:rPr lang="en-GB" smtClean="0"/>
              <a:t>16/02/2018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FF5CB21-0521-49EF-A368-4B29DE2F7B87}" type="slidenum">
              <a:rPr lang="en-GB" smtClean="0"/>
              <a:t>‹#›</a:t>
            </a:fld>
            <a:endParaRPr lang="en-GB" dirty="0"/>
          </a:p>
        </p:txBody>
      </p:sp>
    </p:spTree>
    <p:extLst>
      <p:ext uri="{BB962C8B-B14F-4D97-AF65-F5344CB8AC3E}">
        <p14:creationId xmlns:p14="http://schemas.microsoft.com/office/powerpoint/2010/main" val="3308886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85929FF-C676-4356-AB15-5CF09985E7BC}" type="datetimeFigureOut">
              <a:rPr lang="en-GB" smtClean="0"/>
              <a:t>16/02/2018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FF5CB21-0521-49EF-A368-4B29DE2F7B87}" type="slidenum">
              <a:rPr lang="en-GB" smtClean="0"/>
              <a:t>‹#›</a:t>
            </a:fld>
            <a:endParaRPr lang="en-GB" dirty="0"/>
          </a:p>
        </p:txBody>
      </p:sp>
    </p:spTree>
    <p:extLst>
      <p:ext uri="{BB962C8B-B14F-4D97-AF65-F5344CB8AC3E}">
        <p14:creationId xmlns:p14="http://schemas.microsoft.com/office/powerpoint/2010/main" val="252857444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85929FF-C676-4356-AB15-5CF09985E7BC}" type="datetimeFigureOut">
              <a:rPr lang="en-GB" smtClean="0"/>
              <a:t>16/02/2018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FF5CB21-0521-49EF-A368-4B29DE2F7B87}" type="slidenum">
              <a:rPr lang="en-GB" smtClean="0"/>
              <a:t>‹#›</a:t>
            </a:fld>
            <a:endParaRPr lang="en-GB" dirty="0"/>
          </a:p>
        </p:txBody>
      </p:sp>
    </p:spTree>
    <p:extLst>
      <p:ext uri="{BB962C8B-B14F-4D97-AF65-F5344CB8AC3E}">
        <p14:creationId xmlns:p14="http://schemas.microsoft.com/office/powerpoint/2010/main" val="1818660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85929FF-C676-4356-AB15-5CF09985E7BC}" type="datetimeFigureOut">
              <a:rPr lang="en-GB" smtClean="0"/>
              <a:t>16/02/2018</a:t>
            </a:fld>
            <a:endParaRPr lang="en-GB"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FF5CB21-0521-49EF-A368-4B29DE2F7B87}" type="slidenum">
              <a:rPr lang="en-GB" smtClean="0"/>
              <a:t>‹#›</a:t>
            </a:fld>
            <a:endParaRPr lang="en-GB" dirty="0"/>
          </a:p>
        </p:txBody>
      </p:sp>
    </p:spTree>
    <p:extLst>
      <p:ext uri="{BB962C8B-B14F-4D97-AF65-F5344CB8AC3E}">
        <p14:creationId xmlns:p14="http://schemas.microsoft.com/office/powerpoint/2010/main" val="76732976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939801"/>
            <a:ext cx="8915399" cy="2235200"/>
          </a:xfrm>
        </p:spPr>
        <p:txBody>
          <a:bodyPr>
            <a:normAutofit/>
          </a:bodyPr>
          <a:lstStyle/>
          <a:p>
            <a:pPr algn="ctr"/>
            <a:r>
              <a:rPr lang="en-GB" dirty="0" smtClean="0"/>
              <a:t>	</a:t>
            </a:r>
            <a:r>
              <a:rPr lang="en-GB" b="1" dirty="0" smtClean="0">
                <a:solidFill>
                  <a:schemeClr val="tx1"/>
                </a:solidFill>
              </a:rPr>
              <a:t>CCTV IN WAVENEY</a:t>
            </a:r>
            <a:r>
              <a:rPr lang="en-GB" dirty="0" smtClean="0">
                <a:solidFill>
                  <a:schemeClr val="tx1"/>
                </a:solidFill>
              </a:rPr>
              <a:t/>
            </a:r>
            <a:br>
              <a:rPr lang="en-GB" dirty="0" smtClean="0">
                <a:solidFill>
                  <a:schemeClr val="tx1"/>
                </a:solidFill>
              </a:rPr>
            </a:br>
            <a:r>
              <a:rPr lang="en-GB" sz="3200" b="1" dirty="0" smtClean="0">
                <a:solidFill>
                  <a:schemeClr val="tx1"/>
                </a:solidFill>
              </a:rPr>
              <a:t>Overview of Service</a:t>
            </a:r>
            <a:r>
              <a:rPr lang="en-GB" b="1" dirty="0" smtClean="0">
                <a:solidFill>
                  <a:schemeClr val="tx1"/>
                </a:solidFill>
              </a:rPr>
              <a:t>	</a:t>
            </a:r>
            <a:endParaRPr lang="en-GB" b="1" dirty="0">
              <a:solidFill>
                <a:schemeClr val="tx1"/>
              </a:solidFill>
            </a:endParaRPr>
          </a:p>
        </p:txBody>
      </p:sp>
      <p:sp>
        <p:nvSpPr>
          <p:cNvPr id="3" name="Subtitle 2"/>
          <p:cNvSpPr>
            <a:spLocks noGrp="1"/>
          </p:cNvSpPr>
          <p:nvPr>
            <p:ph type="subTitle" idx="1"/>
          </p:nvPr>
        </p:nvSpPr>
        <p:spPr>
          <a:xfrm>
            <a:off x="6287193" y="7334451"/>
            <a:ext cx="9144000" cy="1801081"/>
          </a:xfrm>
        </p:spPr>
        <p:txBody>
          <a:bodyPr/>
          <a:lstStyle/>
          <a:p>
            <a:endParaRPr lang="en-GB" dirty="0"/>
          </a:p>
        </p:txBody>
      </p:sp>
      <p:pic>
        <p:nvPicPr>
          <p:cNvPr id="3074" name="Picture 2" descr="Waveney Nors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 y="4763"/>
            <a:ext cx="16954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Metal-micke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400" y="3920067"/>
            <a:ext cx="2743200" cy="29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333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chemeClr val="tx1"/>
                </a:solidFill>
              </a:rPr>
              <a:t>Police Incidents</a:t>
            </a:r>
            <a:endParaRPr lang="en-GB" sz="4000" b="1"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8799303"/>
              </p:ext>
            </p:extLst>
          </p:nvPr>
        </p:nvGraphicFramePr>
        <p:xfrm>
          <a:off x="2385757" y="1321723"/>
          <a:ext cx="7689273" cy="5386635"/>
        </p:xfrm>
        <a:graphic>
          <a:graphicData uri="http://schemas.openxmlformats.org/drawingml/2006/table">
            <a:tbl>
              <a:tblPr>
                <a:tableStyleId>{5C22544A-7EE6-4342-B048-85BDC9FD1C3A}</a:tableStyleId>
              </a:tblPr>
              <a:tblGrid>
                <a:gridCol w="2006353">
                  <a:extLst>
                    <a:ext uri="{9D8B030D-6E8A-4147-A177-3AD203B41FA5}">
                      <a16:colId xmlns:a16="http://schemas.microsoft.com/office/drawing/2014/main" val="4215635759"/>
                    </a:ext>
                  </a:extLst>
                </a:gridCol>
                <a:gridCol w="420179">
                  <a:extLst>
                    <a:ext uri="{9D8B030D-6E8A-4147-A177-3AD203B41FA5}">
                      <a16:colId xmlns:a16="http://schemas.microsoft.com/office/drawing/2014/main" val="3589412516"/>
                    </a:ext>
                  </a:extLst>
                </a:gridCol>
                <a:gridCol w="420179">
                  <a:extLst>
                    <a:ext uri="{9D8B030D-6E8A-4147-A177-3AD203B41FA5}">
                      <a16:colId xmlns:a16="http://schemas.microsoft.com/office/drawing/2014/main" val="3005898400"/>
                    </a:ext>
                  </a:extLst>
                </a:gridCol>
                <a:gridCol w="420179">
                  <a:extLst>
                    <a:ext uri="{9D8B030D-6E8A-4147-A177-3AD203B41FA5}">
                      <a16:colId xmlns:a16="http://schemas.microsoft.com/office/drawing/2014/main" val="1765586207"/>
                    </a:ext>
                  </a:extLst>
                </a:gridCol>
                <a:gridCol w="420179">
                  <a:extLst>
                    <a:ext uri="{9D8B030D-6E8A-4147-A177-3AD203B41FA5}">
                      <a16:colId xmlns:a16="http://schemas.microsoft.com/office/drawing/2014/main" val="3362011"/>
                    </a:ext>
                  </a:extLst>
                </a:gridCol>
                <a:gridCol w="420179">
                  <a:extLst>
                    <a:ext uri="{9D8B030D-6E8A-4147-A177-3AD203B41FA5}">
                      <a16:colId xmlns:a16="http://schemas.microsoft.com/office/drawing/2014/main" val="1820645417"/>
                    </a:ext>
                  </a:extLst>
                </a:gridCol>
                <a:gridCol w="420179">
                  <a:extLst>
                    <a:ext uri="{9D8B030D-6E8A-4147-A177-3AD203B41FA5}">
                      <a16:colId xmlns:a16="http://schemas.microsoft.com/office/drawing/2014/main" val="1410404875"/>
                    </a:ext>
                  </a:extLst>
                </a:gridCol>
                <a:gridCol w="420179">
                  <a:extLst>
                    <a:ext uri="{9D8B030D-6E8A-4147-A177-3AD203B41FA5}">
                      <a16:colId xmlns:a16="http://schemas.microsoft.com/office/drawing/2014/main" val="2396447601"/>
                    </a:ext>
                  </a:extLst>
                </a:gridCol>
                <a:gridCol w="420179">
                  <a:extLst>
                    <a:ext uri="{9D8B030D-6E8A-4147-A177-3AD203B41FA5}">
                      <a16:colId xmlns:a16="http://schemas.microsoft.com/office/drawing/2014/main" val="2355424924"/>
                    </a:ext>
                  </a:extLst>
                </a:gridCol>
                <a:gridCol w="420179">
                  <a:extLst>
                    <a:ext uri="{9D8B030D-6E8A-4147-A177-3AD203B41FA5}">
                      <a16:colId xmlns:a16="http://schemas.microsoft.com/office/drawing/2014/main" val="2620491076"/>
                    </a:ext>
                  </a:extLst>
                </a:gridCol>
                <a:gridCol w="420179">
                  <a:extLst>
                    <a:ext uri="{9D8B030D-6E8A-4147-A177-3AD203B41FA5}">
                      <a16:colId xmlns:a16="http://schemas.microsoft.com/office/drawing/2014/main" val="4275046172"/>
                    </a:ext>
                  </a:extLst>
                </a:gridCol>
                <a:gridCol w="420179">
                  <a:extLst>
                    <a:ext uri="{9D8B030D-6E8A-4147-A177-3AD203B41FA5}">
                      <a16:colId xmlns:a16="http://schemas.microsoft.com/office/drawing/2014/main" val="226506064"/>
                    </a:ext>
                  </a:extLst>
                </a:gridCol>
                <a:gridCol w="420179">
                  <a:extLst>
                    <a:ext uri="{9D8B030D-6E8A-4147-A177-3AD203B41FA5}">
                      <a16:colId xmlns:a16="http://schemas.microsoft.com/office/drawing/2014/main" val="1635699522"/>
                    </a:ext>
                  </a:extLst>
                </a:gridCol>
                <a:gridCol w="640772">
                  <a:extLst>
                    <a:ext uri="{9D8B030D-6E8A-4147-A177-3AD203B41FA5}">
                      <a16:colId xmlns:a16="http://schemas.microsoft.com/office/drawing/2014/main" val="2923221862"/>
                    </a:ext>
                  </a:extLst>
                </a:gridCol>
              </a:tblGrid>
              <a:tr h="190807">
                <a:tc>
                  <a:txBody>
                    <a:bodyPr/>
                    <a:lstStyle/>
                    <a:p>
                      <a:pPr algn="l" fontAlgn="b"/>
                      <a:endParaRPr lang="en-GB" sz="900" b="1" i="0" u="none" strike="noStrike" dirty="0">
                        <a:solidFill>
                          <a:schemeClr val="tx1"/>
                        </a:solidFill>
                        <a:effectLst/>
                        <a:latin typeface="Calibri" panose="020F0502020204030204" pitchFamily="34" charset="0"/>
                      </a:endParaRPr>
                    </a:p>
                  </a:txBody>
                  <a:tcPr marL="7955" marR="7955" marT="7955" marB="0" anchor="b"/>
                </a:tc>
                <a:tc gridSpan="13">
                  <a:txBody>
                    <a:bodyPr/>
                    <a:lstStyle/>
                    <a:p>
                      <a:pPr algn="ctr" fontAlgn="b"/>
                      <a:r>
                        <a:rPr lang="en-GB" sz="900" b="1" u="none" strike="noStrike" dirty="0">
                          <a:solidFill>
                            <a:schemeClr val="tx1"/>
                          </a:solidFill>
                          <a:effectLst/>
                        </a:rPr>
                        <a:t>Month</a:t>
                      </a:r>
                      <a:endParaRPr lang="en-GB" sz="900" b="1" i="0" u="none" strike="noStrike" dirty="0">
                        <a:solidFill>
                          <a:schemeClr val="tx1"/>
                        </a:solidFill>
                        <a:effectLst/>
                        <a:latin typeface="Calibri" panose="020F0502020204030204" pitchFamily="34" charset="0"/>
                      </a:endParaRPr>
                    </a:p>
                  </a:txBody>
                  <a:tcPr marL="7955" marR="7955" marT="7955"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96481260"/>
                  </a:ext>
                </a:extLst>
              </a:tr>
              <a:tr h="217316">
                <a:tc>
                  <a:txBody>
                    <a:bodyPr/>
                    <a:lstStyle/>
                    <a:p>
                      <a:pPr algn="l" fontAlgn="b"/>
                      <a:r>
                        <a:rPr lang="en-GB" sz="900" b="1" u="none" strike="noStrike">
                          <a:solidFill>
                            <a:schemeClr val="tx1"/>
                          </a:solidFill>
                          <a:effectLst/>
                        </a:rPr>
                        <a:t>Incidents and Requests: </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ctr"/>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ctr"/>
                </a:tc>
                <a:tc>
                  <a:txBody>
                    <a:bodyPr/>
                    <a:lstStyle/>
                    <a:p>
                      <a:pPr algn="ctr" fontAlgn="ctr"/>
                      <a:r>
                        <a:rPr lang="en-GB" sz="900" b="1" u="none" strike="noStrike">
                          <a:solidFill>
                            <a:schemeClr val="tx1"/>
                          </a:solidFill>
                          <a:effectLst/>
                        </a:rPr>
                        <a:t>2</a:t>
                      </a:r>
                      <a:endParaRPr lang="en-GB" sz="900" b="1" i="0" u="none" strike="noStrike">
                        <a:solidFill>
                          <a:schemeClr val="tx1"/>
                        </a:solidFill>
                        <a:effectLst/>
                        <a:latin typeface="Calibri" panose="020F0502020204030204" pitchFamily="34" charset="0"/>
                      </a:endParaRPr>
                    </a:p>
                  </a:txBody>
                  <a:tcPr marL="7955" marR="7955" marT="7955" marB="0" anchor="ctr"/>
                </a:tc>
                <a:tc>
                  <a:txBody>
                    <a:bodyPr/>
                    <a:lstStyle/>
                    <a:p>
                      <a:pPr algn="ctr" fontAlgn="ctr"/>
                      <a:r>
                        <a:rPr lang="en-GB" sz="900" b="1" u="none" strike="noStrike">
                          <a:solidFill>
                            <a:schemeClr val="tx1"/>
                          </a:solidFill>
                          <a:effectLst/>
                        </a:rPr>
                        <a:t>3</a:t>
                      </a:r>
                      <a:endParaRPr lang="en-GB" sz="900" b="1" i="0" u="none" strike="noStrike">
                        <a:solidFill>
                          <a:schemeClr val="tx1"/>
                        </a:solidFill>
                        <a:effectLst/>
                        <a:latin typeface="Calibri" panose="020F0502020204030204" pitchFamily="34" charset="0"/>
                      </a:endParaRPr>
                    </a:p>
                  </a:txBody>
                  <a:tcPr marL="7955" marR="7955" marT="7955" marB="0" anchor="ctr"/>
                </a:tc>
                <a:tc>
                  <a:txBody>
                    <a:bodyPr/>
                    <a:lstStyle/>
                    <a:p>
                      <a:pPr algn="ctr" fontAlgn="ctr"/>
                      <a:r>
                        <a:rPr lang="en-GB" sz="900" b="1" u="none" strike="noStrike">
                          <a:solidFill>
                            <a:schemeClr val="tx1"/>
                          </a:solidFill>
                          <a:effectLst/>
                        </a:rPr>
                        <a:t>4</a:t>
                      </a:r>
                      <a:endParaRPr lang="en-GB" sz="900" b="1" i="0" u="none" strike="noStrike">
                        <a:solidFill>
                          <a:schemeClr val="tx1"/>
                        </a:solidFill>
                        <a:effectLst/>
                        <a:latin typeface="Calibri" panose="020F0502020204030204" pitchFamily="34" charset="0"/>
                      </a:endParaRPr>
                    </a:p>
                  </a:txBody>
                  <a:tcPr marL="7955" marR="7955" marT="7955" marB="0" anchor="ctr"/>
                </a:tc>
                <a:tc>
                  <a:txBody>
                    <a:bodyPr/>
                    <a:lstStyle/>
                    <a:p>
                      <a:pPr algn="ctr" fontAlgn="ctr"/>
                      <a:r>
                        <a:rPr lang="en-GB" sz="900" b="1" u="none" strike="noStrike">
                          <a:solidFill>
                            <a:schemeClr val="tx1"/>
                          </a:solidFill>
                          <a:effectLst/>
                        </a:rPr>
                        <a:t>5</a:t>
                      </a:r>
                      <a:endParaRPr lang="en-GB" sz="900" b="1" i="0" u="none" strike="noStrike">
                        <a:solidFill>
                          <a:schemeClr val="tx1"/>
                        </a:solidFill>
                        <a:effectLst/>
                        <a:latin typeface="Calibri" panose="020F0502020204030204" pitchFamily="34" charset="0"/>
                      </a:endParaRPr>
                    </a:p>
                  </a:txBody>
                  <a:tcPr marL="7955" marR="7955" marT="7955" marB="0" anchor="ctr"/>
                </a:tc>
                <a:tc>
                  <a:txBody>
                    <a:bodyPr/>
                    <a:lstStyle/>
                    <a:p>
                      <a:pPr algn="ctr" fontAlgn="ctr"/>
                      <a:r>
                        <a:rPr lang="en-GB" sz="900" b="1" u="none" strike="noStrike">
                          <a:solidFill>
                            <a:schemeClr val="tx1"/>
                          </a:solidFill>
                          <a:effectLst/>
                        </a:rPr>
                        <a:t>6</a:t>
                      </a:r>
                      <a:endParaRPr lang="en-GB" sz="900" b="1" i="0" u="none" strike="noStrike">
                        <a:solidFill>
                          <a:schemeClr val="tx1"/>
                        </a:solidFill>
                        <a:effectLst/>
                        <a:latin typeface="Calibri" panose="020F0502020204030204" pitchFamily="34" charset="0"/>
                      </a:endParaRPr>
                    </a:p>
                  </a:txBody>
                  <a:tcPr marL="7955" marR="7955" marT="7955" marB="0" anchor="ctr"/>
                </a:tc>
                <a:tc>
                  <a:txBody>
                    <a:bodyPr/>
                    <a:lstStyle/>
                    <a:p>
                      <a:pPr algn="ctr" fontAlgn="ctr"/>
                      <a:r>
                        <a:rPr lang="en-GB" sz="900" b="1" u="none" strike="noStrike">
                          <a:solidFill>
                            <a:schemeClr val="tx1"/>
                          </a:solidFill>
                          <a:effectLst/>
                        </a:rPr>
                        <a:t>7</a:t>
                      </a:r>
                      <a:endParaRPr lang="en-GB" sz="900" b="1" i="0" u="none" strike="noStrike">
                        <a:solidFill>
                          <a:schemeClr val="tx1"/>
                        </a:solidFill>
                        <a:effectLst/>
                        <a:latin typeface="Calibri" panose="020F0502020204030204" pitchFamily="34" charset="0"/>
                      </a:endParaRPr>
                    </a:p>
                  </a:txBody>
                  <a:tcPr marL="7955" marR="7955" marT="7955" marB="0" anchor="ctr"/>
                </a:tc>
                <a:tc>
                  <a:txBody>
                    <a:bodyPr/>
                    <a:lstStyle/>
                    <a:p>
                      <a:pPr algn="ctr" fontAlgn="ctr"/>
                      <a:r>
                        <a:rPr lang="en-GB" sz="900" b="1" u="none" strike="noStrike">
                          <a:solidFill>
                            <a:schemeClr val="tx1"/>
                          </a:solidFill>
                          <a:effectLst/>
                        </a:rPr>
                        <a:t>8</a:t>
                      </a:r>
                      <a:endParaRPr lang="en-GB" sz="900" b="1" i="0" u="none" strike="noStrike">
                        <a:solidFill>
                          <a:schemeClr val="tx1"/>
                        </a:solidFill>
                        <a:effectLst/>
                        <a:latin typeface="Calibri" panose="020F0502020204030204" pitchFamily="34" charset="0"/>
                      </a:endParaRPr>
                    </a:p>
                  </a:txBody>
                  <a:tcPr marL="7955" marR="7955" marT="7955" marB="0" anchor="ctr"/>
                </a:tc>
                <a:tc>
                  <a:txBody>
                    <a:bodyPr/>
                    <a:lstStyle/>
                    <a:p>
                      <a:pPr algn="ctr" fontAlgn="ctr"/>
                      <a:r>
                        <a:rPr lang="en-GB" sz="900" b="1" u="none" strike="noStrike">
                          <a:solidFill>
                            <a:schemeClr val="tx1"/>
                          </a:solidFill>
                          <a:effectLst/>
                        </a:rPr>
                        <a:t>9</a:t>
                      </a:r>
                      <a:endParaRPr lang="en-GB" sz="900" b="1" i="0" u="none" strike="noStrike">
                        <a:solidFill>
                          <a:schemeClr val="tx1"/>
                        </a:solidFill>
                        <a:effectLst/>
                        <a:latin typeface="Calibri" panose="020F0502020204030204" pitchFamily="34" charset="0"/>
                      </a:endParaRPr>
                    </a:p>
                  </a:txBody>
                  <a:tcPr marL="7955" marR="7955" marT="7955" marB="0" anchor="ctr"/>
                </a:tc>
                <a:tc>
                  <a:txBody>
                    <a:bodyPr/>
                    <a:lstStyle/>
                    <a:p>
                      <a:pPr algn="ctr" fontAlgn="ctr"/>
                      <a:r>
                        <a:rPr lang="en-GB" sz="900" b="1" u="none" strike="noStrike">
                          <a:solidFill>
                            <a:schemeClr val="tx1"/>
                          </a:solidFill>
                          <a:effectLst/>
                        </a:rPr>
                        <a:t>10</a:t>
                      </a:r>
                      <a:endParaRPr lang="en-GB" sz="900" b="1" i="0" u="none" strike="noStrike">
                        <a:solidFill>
                          <a:schemeClr val="tx1"/>
                        </a:solidFill>
                        <a:effectLst/>
                        <a:latin typeface="Calibri" panose="020F0502020204030204" pitchFamily="34" charset="0"/>
                      </a:endParaRPr>
                    </a:p>
                  </a:txBody>
                  <a:tcPr marL="7955" marR="7955" marT="7955" marB="0" anchor="ctr"/>
                </a:tc>
                <a:tc>
                  <a:txBody>
                    <a:bodyPr/>
                    <a:lstStyle/>
                    <a:p>
                      <a:pPr algn="ctr" fontAlgn="ctr"/>
                      <a:r>
                        <a:rPr lang="en-GB" sz="900" b="1" u="none" strike="noStrike">
                          <a:solidFill>
                            <a:schemeClr val="tx1"/>
                          </a:solidFill>
                          <a:effectLst/>
                        </a:rPr>
                        <a:t>11</a:t>
                      </a:r>
                      <a:endParaRPr lang="en-GB" sz="900" b="1" i="0" u="none" strike="noStrike">
                        <a:solidFill>
                          <a:schemeClr val="tx1"/>
                        </a:solidFill>
                        <a:effectLst/>
                        <a:latin typeface="Calibri" panose="020F0502020204030204" pitchFamily="34" charset="0"/>
                      </a:endParaRPr>
                    </a:p>
                  </a:txBody>
                  <a:tcPr marL="7955" marR="7955" marT="7955" marB="0" anchor="ctr"/>
                </a:tc>
                <a:tc>
                  <a:txBody>
                    <a:bodyPr/>
                    <a:lstStyle/>
                    <a:p>
                      <a:pPr algn="ctr" fontAlgn="ctr"/>
                      <a:r>
                        <a:rPr lang="en-GB" sz="900" b="1" u="none" strike="noStrike">
                          <a:solidFill>
                            <a:schemeClr val="tx1"/>
                          </a:solidFill>
                          <a:effectLst/>
                        </a:rPr>
                        <a:t>12</a:t>
                      </a:r>
                      <a:endParaRPr lang="en-GB" sz="900" b="1" i="0" u="none" strike="noStrike">
                        <a:solidFill>
                          <a:schemeClr val="tx1"/>
                        </a:solidFill>
                        <a:effectLst/>
                        <a:latin typeface="Calibri" panose="020F0502020204030204" pitchFamily="34" charset="0"/>
                      </a:endParaRPr>
                    </a:p>
                  </a:txBody>
                  <a:tcPr marL="7955" marR="7955" marT="7955" marB="0" anchor="ctr"/>
                </a:tc>
                <a:tc>
                  <a:txBody>
                    <a:bodyPr/>
                    <a:lstStyle/>
                    <a:p>
                      <a:pPr algn="ctr" fontAlgn="ctr"/>
                      <a:r>
                        <a:rPr lang="en-GB" sz="1000" b="1" u="none" strike="noStrike" dirty="0">
                          <a:solidFill>
                            <a:schemeClr val="tx1"/>
                          </a:solidFill>
                          <a:effectLst/>
                        </a:rPr>
                        <a:t>Total</a:t>
                      </a:r>
                      <a:endParaRPr lang="en-GB" sz="1000" b="1" i="0" u="none" strike="noStrike" dirty="0">
                        <a:solidFill>
                          <a:schemeClr val="tx1"/>
                        </a:solidFill>
                        <a:effectLst/>
                        <a:latin typeface="Calibri" panose="020F0502020204030204" pitchFamily="34" charset="0"/>
                      </a:endParaRPr>
                    </a:p>
                  </a:txBody>
                  <a:tcPr marL="7955" marR="7955" marT="7955" marB="0" anchor="ctr"/>
                </a:tc>
                <a:extLst>
                  <a:ext uri="{0D108BD9-81ED-4DB2-BD59-A6C34878D82A}">
                    <a16:rowId xmlns:a16="http://schemas.microsoft.com/office/drawing/2014/main" val="3502613813"/>
                  </a:ext>
                </a:extLst>
              </a:tr>
              <a:tr h="207438">
                <a:tc>
                  <a:txBody>
                    <a:bodyPr/>
                    <a:lstStyle/>
                    <a:p>
                      <a:pPr algn="l" fontAlgn="b"/>
                      <a:r>
                        <a:rPr lang="en-GB" sz="900" b="1" u="none" strike="noStrike">
                          <a:solidFill>
                            <a:schemeClr val="tx1"/>
                          </a:solidFill>
                          <a:effectLst/>
                        </a:rPr>
                        <a:t>ABH</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dirty="0">
                          <a:solidFill>
                            <a:schemeClr val="tx1"/>
                          </a:solidFill>
                          <a:effectLst/>
                        </a:rPr>
                        <a:t>3</a:t>
                      </a:r>
                      <a:endParaRPr lang="en-GB" sz="900" b="1" i="0" u="none" strike="noStrike" dirty="0">
                        <a:solidFill>
                          <a:schemeClr val="tx1"/>
                        </a:solidFill>
                        <a:effectLst/>
                        <a:latin typeface="Calibri" panose="020F0502020204030204" pitchFamily="34" charset="0"/>
                      </a:endParaRPr>
                    </a:p>
                  </a:txBody>
                  <a:tcPr marL="7955" marR="7955" marT="7955" marB="0" anchor="b"/>
                </a:tc>
                <a:extLst>
                  <a:ext uri="{0D108BD9-81ED-4DB2-BD59-A6C34878D82A}">
                    <a16:rowId xmlns:a16="http://schemas.microsoft.com/office/drawing/2014/main" val="2545384052"/>
                  </a:ext>
                </a:extLst>
              </a:tr>
              <a:tr h="207438">
                <a:tc>
                  <a:txBody>
                    <a:bodyPr/>
                    <a:lstStyle/>
                    <a:p>
                      <a:pPr algn="l" fontAlgn="b"/>
                      <a:r>
                        <a:rPr lang="en-GB" sz="900" b="1" u="none" strike="noStrike">
                          <a:solidFill>
                            <a:schemeClr val="tx1"/>
                          </a:solidFill>
                          <a:effectLst/>
                        </a:rPr>
                        <a:t>Affray</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3</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dirty="0">
                          <a:solidFill>
                            <a:schemeClr val="tx1"/>
                          </a:solidFill>
                          <a:effectLst/>
                        </a:rPr>
                        <a:t>9</a:t>
                      </a:r>
                      <a:endParaRPr lang="en-GB" sz="900" b="1" i="0" u="none" strike="noStrike" dirty="0">
                        <a:solidFill>
                          <a:schemeClr val="tx1"/>
                        </a:solidFill>
                        <a:effectLst/>
                        <a:latin typeface="Calibri" panose="020F0502020204030204" pitchFamily="34" charset="0"/>
                      </a:endParaRPr>
                    </a:p>
                  </a:txBody>
                  <a:tcPr marL="7955" marR="7955" marT="7955" marB="0" anchor="b"/>
                </a:tc>
                <a:extLst>
                  <a:ext uri="{0D108BD9-81ED-4DB2-BD59-A6C34878D82A}">
                    <a16:rowId xmlns:a16="http://schemas.microsoft.com/office/drawing/2014/main" val="1549212882"/>
                  </a:ext>
                </a:extLst>
              </a:tr>
              <a:tr h="207438">
                <a:tc>
                  <a:txBody>
                    <a:bodyPr/>
                    <a:lstStyle/>
                    <a:p>
                      <a:pPr algn="l" fontAlgn="b"/>
                      <a:r>
                        <a:rPr lang="en-GB" sz="900" b="1" u="none" strike="noStrike">
                          <a:solidFill>
                            <a:schemeClr val="tx1"/>
                          </a:solidFill>
                          <a:effectLst/>
                        </a:rPr>
                        <a:t>Antisocial behaviour</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6</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4</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6</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7</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16</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6</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3</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8</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5</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7</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dirty="0">
                          <a:solidFill>
                            <a:schemeClr val="tx1"/>
                          </a:solidFill>
                          <a:effectLst/>
                        </a:rPr>
                        <a:t>71</a:t>
                      </a:r>
                      <a:endParaRPr lang="en-GB" sz="900" b="1" i="0" u="none" strike="noStrike" dirty="0">
                        <a:solidFill>
                          <a:schemeClr val="tx1"/>
                        </a:solidFill>
                        <a:effectLst/>
                        <a:latin typeface="Calibri" panose="020F0502020204030204" pitchFamily="34" charset="0"/>
                      </a:endParaRPr>
                    </a:p>
                  </a:txBody>
                  <a:tcPr marL="7955" marR="7955" marT="7955" marB="0" anchor="b"/>
                </a:tc>
                <a:extLst>
                  <a:ext uri="{0D108BD9-81ED-4DB2-BD59-A6C34878D82A}">
                    <a16:rowId xmlns:a16="http://schemas.microsoft.com/office/drawing/2014/main" val="829570574"/>
                  </a:ext>
                </a:extLst>
              </a:tr>
              <a:tr h="207438">
                <a:tc>
                  <a:txBody>
                    <a:bodyPr/>
                    <a:lstStyle/>
                    <a:p>
                      <a:pPr algn="l" fontAlgn="b"/>
                      <a:r>
                        <a:rPr lang="en-GB" sz="900" b="1" u="none" strike="noStrike">
                          <a:solidFill>
                            <a:schemeClr val="tx1"/>
                          </a:solidFill>
                          <a:effectLst/>
                        </a:rPr>
                        <a:t>Arson</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dirty="0">
                          <a:solidFill>
                            <a:schemeClr val="tx1"/>
                          </a:solidFill>
                          <a:effectLst/>
                        </a:rPr>
                        <a:t>9</a:t>
                      </a:r>
                      <a:endParaRPr lang="en-GB" sz="900" b="1" i="0" u="none" strike="noStrike" dirty="0">
                        <a:solidFill>
                          <a:schemeClr val="tx1"/>
                        </a:solidFill>
                        <a:effectLst/>
                        <a:latin typeface="Calibri" panose="020F0502020204030204" pitchFamily="34" charset="0"/>
                      </a:endParaRPr>
                    </a:p>
                  </a:txBody>
                  <a:tcPr marL="7955" marR="7955" marT="7955" marB="0" anchor="b"/>
                </a:tc>
                <a:extLst>
                  <a:ext uri="{0D108BD9-81ED-4DB2-BD59-A6C34878D82A}">
                    <a16:rowId xmlns:a16="http://schemas.microsoft.com/office/drawing/2014/main" val="2233247549"/>
                  </a:ext>
                </a:extLst>
              </a:tr>
              <a:tr h="207438">
                <a:tc>
                  <a:txBody>
                    <a:bodyPr/>
                    <a:lstStyle/>
                    <a:p>
                      <a:pPr algn="l" fontAlgn="b"/>
                      <a:r>
                        <a:rPr lang="en-GB" sz="900" b="1" u="none" strike="noStrike">
                          <a:solidFill>
                            <a:schemeClr val="tx1"/>
                          </a:solidFill>
                          <a:effectLst/>
                        </a:rPr>
                        <a:t>Assault</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5</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5</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7</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4</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8</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4</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6</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5</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5</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9</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dirty="0">
                          <a:solidFill>
                            <a:schemeClr val="tx1"/>
                          </a:solidFill>
                          <a:effectLst/>
                        </a:rPr>
                        <a:t>80</a:t>
                      </a:r>
                      <a:endParaRPr lang="en-GB" sz="900" b="1" i="0" u="none" strike="noStrike" dirty="0">
                        <a:solidFill>
                          <a:schemeClr val="tx1"/>
                        </a:solidFill>
                        <a:effectLst/>
                        <a:latin typeface="Calibri" panose="020F0502020204030204" pitchFamily="34" charset="0"/>
                      </a:endParaRPr>
                    </a:p>
                  </a:txBody>
                  <a:tcPr marL="7955" marR="7955" marT="7955" marB="0" anchor="b"/>
                </a:tc>
                <a:extLst>
                  <a:ext uri="{0D108BD9-81ED-4DB2-BD59-A6C34878D82A}">
                    <a16:rowId xmlns:a16="http://schemas.microsoft.com/office/drawing/2014/main" val="1796711080"/>
                  </a:ext>
                </a:extLst>
              </a:tr>
              <a:tr h="207438">
                <a:tc>
                  <a:txBody>
                    <a:bodyPr/>
                    <a:lstStyle/>
                    <a:p>
                      <a:pPr algn="l" fontAlgn="b"/>
                      <a:r>
                        <a:rPr lang="en-GB" sz="900" b="1" u="none" strike="noStrike" dirty="0">
                          <a:solidFill>
                            <a:schemeClr val="tx1"/>
                          </a:solidFill>
                          <a:effectLst/>
                        </a:rPr>
                        <a:t>Begging</a:t>
                      </a:r>
                      <a:endParaRPr lang="en-GB" sz="900" b="1" i="0" u="none" strike="noStrike" dirty="0">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4</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5</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dirty="0">
                          <a:solidFill>
                            <a:schemeClr val="tx1"/>
                          </a:solidFill>
                          <a:effectLst/>
                        </a:rPr>
                        <a:t>13</a:t>
                      </a:r>
                      <a:endParaRPr lang="en-GB" sz="900" b="1" i="0" u="none" strike="noStrike" dirty="0">
                        <a:solidFill>
                          <a:schemeClr val="tx1"/>
                        </a:solidFill>
                        <a:effectLst/>
                        <a:latin typeface="Calibri" panose="020F0502020204030204" pitchFamily="34" charset="0"/>
                      </a:endParaRPr>
                    </a:p>
                  </a:txBody>
                  <a:tcPr marL="7955" marR="7955" marT="7955" marB="0" anchor="b"/>
                </a:tc>
                <a:extLst>
                  <a:ext uri="{0D108BD9-81ED-4DB2-BD59-A6C34878D82A}">
                    <a16:rowId xmlns:a16="http://schemas.microsoft.com/office/drawing/2014/main" val="1017664018"/>
                  </a:ext>
                </a:extLst>
              </a:tr>
              <a:tr h="207438">
                <a:tc>
                  <a:txBody>
                    <a:bodyPr/>
                    <a:lstStyle/>
                    <a:p>
                      <a:pPr algn="l" fontAlgn="b"/>
                      <a:r>
                        <a:rPr lang="en-GB" sz="900" b="1" u="none" strike="noStrike">
                          <a:solidFill>
                            <a:schemeClr val="tx1"/>
                          </a:solidFill>
                          <a:effectLst/>
                        </a:rPr>
                        <a:t>Breach of order</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4</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dirty="0">
                          <a:solidFill>
                            <a:schemeClr val="tx1"/>
                          </a:solidFill>
                          <a:effectLst/>
                        </a:rPr>
                        <a:t>10</a:t>
                      </a:r>
                      <a:endParaRPr lang="en-GB" sz="900" b="1" i="0" u="none" strike="noStrike" dirty="0">
                        <a:solidFill>
                          <a:schemeClr val="tx1"/>
                        </a:solidFill>
                        <a:effectLst/>
                        <a:latin typeface="Calibri" panose="020F0502020204030204" pitchFamily="34" charset="0"/>
                      </a:endParaRPr>
                    </a:p>
                  </a:txBody>
                  <a:tcPr marL="7955" marR="7955" marT="7955" marB="0" anchor="b"/>
                </a:tc>
                <a:extLst>
                  <a:ext uri="{0D108BD9-81ED-4DB2-BD59-A6C34878D82A}">
                    <a16:rowId xmlns:a16="http://schemas.microsoft.com/office/drawing/2014/main" val="3898501585"/>
                  </a:ext>
                </a:extLst>
              </a:tr>
              <a:tr h="207438">
                <a:tc>
                  <a:txBody>
                    <a:bodyPr/>
                    <a:lstStyle/>
                    <a:p>
                      <a:pPr algn="l" fontAlgn="b"/>
                      <a:r>
                        <a:rPr lang="en-GB" sz="900" b="1" u="none" strike="noStrike">
                          <a:solidFill>
                            <a:schemeClr val="tx1"/>
                          </a:solidFill>
                          <a:effectLst/>
                        </a:rPr>
                        <a:t>Burglary</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6</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3</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6</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3</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3</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dirty="0">
                          <a:solidFill>
                            <a:schemeClr val="tx1"/>
                          </a:solidFill>
                          <a:effectLst/>
                        </a:rPr>
                        <a:t>33</a:t>
                      </a:r>
                      <a:endParaRPr lang="en-GB" sz="900" b="1" i="0" u="none" strike="noStrike" dirty="0">
                        <a:solidFill>
                          <a:schemeClr val="tx1"/>
                        </a:solidFill>
                        <a:effectLst/>
                        <a:latin typeface="Calibri" panose="020F0502020204030204" pitchFamily="34" charset="0"/>
                      </a:endParaRPr>
                    </a:p>
                  </a:txBody>
                  <a:tcPr marL="7955" marR="7955" marT="7955" marB="0" anchor="b"/>
                </a:tc>
                <a:extLst>
                  <a:ext uri="{0D108BD9-81ED-4DB2-BD59-A6C34878D82A}">
                    <a16:rowId xmlns:a16="http://schemas.microsoft.com/office/drawing/2014/main" val="346072062"/>
                  </a:ext>
                </a:extLst>
              </a:tr>
              <a:tr h="207438">
                <a:tc>
                  <a:txBody>
                    <a:bodyPr/>
                    <a:lstStyle/>
                    <a:p>
                      <a:pPr algn="l" fontAlgn="b"/>
                      <a:r>
                        <a:rPr lang="en-GB" sz="900" b="1" u="none" strike="noStrike">
                          <a:solidFill>
                            <a:schemeClr val="tx1"/>
                          </a:solidFill>
                          <a:effectLst/>
                        </a:rPr>
                        <a:t>Criminal damage</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3</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4</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5</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3</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6</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dirty="0">
                          <a:solidFill>
                            <a:schemeClr val="tx1"/>
                          </a:solidFill>
                          <a:effectLst/>
                        </a:rPr>
                        <a:t>40</a:t>
                      </a:r>
                      <a:endParaRPr lang="en-GB" sz="900" b="1" i="0" u="none" strike="noStrike" dirty="0">
                        <a:solidFill>
                          <a:schemeClr val="tx1"/>
                        </a:solidFill>
                        <a:effectLst/>
                        <a:latin typeface="Calibri" panose="020F0502020204030204" pitchFamily="34" charset="0"/>
                      </a:endParaRPr>
                    </a:p>
                  </a:txBody>
                  <a:tcPr marL="7955" marR="7955" marT="7955" marB="0" anchor="b"/>
                </a:tc>
                <a:extLst>
                  <a:ext uri="{0D108BD9-81ED-4DB2-BD59-A6C34878D82A}">
                    <a16:rowId xmlns:a16="http://schemas.microsoft.com/office/drawing/2014/main" val="3804579744"/>
                  </a:ext>
                </a:extLst>
              </a:tr>
              <a:tr h="207438">
                <a:tc>
                  <a:txBody>
                    <a:bodyPr/>
                    <a:lstStyle/>
                    <a:p>
                      <a:pPr algn="l" fontAlgn="b"/>
                      <a:r>
                        <a:rPr lang="en-GB" sz="900" b="1" u="none" strike="noStrike">
                          <a:solidFill>
                            <a:schemeClr val="tx1"/>
                          </a:solidFill>
                          <a:effectLst/>
                        </a:rPr>
                        <a:t>Drug related </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4</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6</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3</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dirty="0">
                          <a:solidFill>
                            <a:schemeClr val="tx1"/>
                          </a:solidFill>
                          <a:effectLst/>
                        </a:rPr>
                        <a:t>23</a:t>
                      </a:r>
                      <a:endParaRPr lang="en-GB" sz="900" b="1" i="0" u="none" strike="noStrike" dirty="0">
                        <a:solidFill>
                          <a:schemeClr val="tx1"/>
                        </a:solidFill>
                        <a:effectLst/>
                        <a:latin typeface="Calibri" panose="020F0502020204030204" pitchFamily="34" charset="0"/>
                      </a:endParaRPr>
                    </a:p>
                  </a:txBody>
                  <a:tcPr marL="7955" marR="7955" marT="7955" marB="0" anchor="b"/>
                </a:tc>
                <a:extLst>
                  <a:ext uri="{0D108BD9-81ED-4DB2-BD59-A6C34878D82A}">
                    <a16:rowId xmlns:a16="http://schemas.microsoft.com/office/drawing/2014/main" val="544283495"/>
                  </a:ext>
                </a:extLst>
              </a:tr>
              <a:tr h="207438">
                <a:tc>
                  <a:txBody>
                    <a:bodyPr/>
                    <a:lstStyle/>
                    <a:p>
                      <a:pPr algn="l" fontAlgn="b"/>
                      <a:r>
                        <a:rPr lang="en-GB" sz="900" b="1" u="none" strike="noStrike">
                          <a:solidFill>
                            <a:schemeClr val="tx1"/>
                          </a:solidFill>
                          <a:effectLst/>
                        </a:rPr>
                        <a:t>Drunk and disorderly</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4</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3</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5</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6</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9</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4</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6</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6</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dirty="0">
                          <a:solidFill>
                            <a:schemeClr val="tx1"/>
                          </a:solidFill>
                          <a:effectLst/>
                        </a:rPr>
                        <a:t>69</a:t>
                      </a:r>
                      <a:endParaRPr lang="en-GB" sz="900" b="1" i="0" u="none" strike="noStrike" dirty="0">
                        <a:solidFill>
                          <a:schemeClr val="tx1"/>
                        </a:solidFill>
                        <a:effectLst/>
                        <a:latin typeface="Calibri" panose="020F0502020204030204" pitchFamily="34" charset="0"/>
                      </a:endParaRPr>
                    </a:p>
                  </a:txBody>
                  <a:tcPr marL="7955" marR="7955" marT="7955" marB="0" anchor="b"/>
                </a:tc>
                <a:extLst>
                  <a:ext uri="{0D108BD9-81ED-4DB2-BD59-A6C34878D82A}">
                    <a16:rowId xmlns:a16="http://schemas.microsoft.com/office/drawing/2014/main" val="545868774"/>
                  </a:ext>
                </a:extLst>
              </a:tr>
              <a:tr h="207438">
                <a:tc>
                  <a:txBody>
                    <a:bodyPr/>
                    <a:lstStyle/>
                    <a:p>
                      <a:pPr algn="l" fontAlgn="b"/>
                      <a:r>
                        <a:rPr lang="en-GB" sz="900" b="1" u="none" strike="noStrike">
                          <a:solidFill>
                            <a:schemeClr val="tx1"/>
                          </a:solidFill>
                          <a:effectLst/>
                        </a:rPr>
                        <a:t>GBH</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5</a:t>
                      </a:r>
                      <a:endParaRPr lang="en-GB" sz="900" b="1" i="0" u="none" strike="noStrike">
                        <a:solidFill>
                          <a:schemeClr val="tx1"/>
                        </a:solidFill>
                        <a:effectLst/>
                        <a:latin typeface="Calibri" panose="020F0502020204030204" pitchFamily="34" charset="0"/>
                      </a:endParaRPr>
                    </a:p>
                  </a:txBody>
                  <a:tcPr marL="7955" marR="7955" marT="7955" marB="0" anchor="b"/>
                </a:tc>
                <a:extLst>
                  <a:ext uri="{0D108BD9-81ED-4DB2-BD59-A6C34878D82A}">
                    <a16:rowId xmlns:a16="http://schemas.microsoft.com/office/drawing/2014/main" val="823344651"/>
                  </a:ext>
                </a:extLst>
              </a:tr>
              <a:tr h="207438">
                <a:tc>
                  <a:txBody>
                    <a:bodyPr/>
                    <a:lstStyle/>
                    <a:p>
                      <a:pPr algn="l" fontAlgn="b"/>
                      <a:r>
                        <a:rPr lang="en-GB" sz="900" b="1" u="none" strike="noStrike">
                          <a:solidFill>
                            <a:schemeClr val="tx1"/>
                          </a:solidFill>
                          <a:effectLst/>
                        </a:rPr>
                        <a:t>Mispers</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45</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18</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14</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26</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26</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34</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30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13</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25</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25</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29</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18</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dirty="0">
                          <a:solidFill>
                            <a:schemeClr val="tx1"/>
                          </a:solidFill>
                          <a:effectLst/>
                        </a:rPr>
                        <a:t>303</a:t>
                      </a:r>
                      <a:endParaRPr lang="en-GB" sz="900" b="1" i="0" u="none" strike="noStrike" dirty="0">
                        <a:solidFill>
                          <a:schemeClr val="tx1"/>
                        </a:solidFill>
                        <a:effectLst/>
                        <a:latin typeface="Calibri" panose="020F0502020204030204" pitchFamily="34" charset="0"/>
                      </a:endParaRPr>
                    </a:p>
                  </a:txBody>
                  <a:tcPr marL="7955" marR="7955" marT="7955" marB="0" anchor="b"/>
                </a:tc>
                <a:extLst>
                  <a:ext uri="{0D108BD9-81ED-4DB2-BD59-A6C34878D82A}">
                    <a16:rowId xmlns:a16="http://schemas.microsoft.com/office/drawing/2014/main" val="2217579433"/>
                  </a:ext>
                </a:extLst>
              </a:tr>
              <a:tr h="207438">
                <a:tc>
                  <a:txBody>
                    <a:bodyPr/>
                    <a:lstStyle/>
                    <a:p>
                      <a:pPr algn="l" fontAlgn="b"/>
                      <a:r>
                        <a:rPr lang="en-GB" sz="900" b="1" u="none" strike="noStrike">
                          <a:solidFill>
                            <a:schemeClr val="tx1"/>
                          </a:solidFill>
                          <a:effectLst/>
                        </a:rPr>
                        <a:t>Public order offences</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17</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14</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13</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9</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9</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dirty="0">
                          <a:solidFill>
                            <a:schemeClr val="tx1"/>
                          </a:solidFill>
                          <a:effectLst/>
                        </a:rPr>
                        <a:t>160</a:t>
                      </a:r>
                      <a:endParaRPr lang="en-GB" sz="900" b="1" i="0" u="none" strike="noStrike" dirty="0">
                        <a:solidFill>
                          <a:schemeClr val="tx1"/>
                        </a:solidFill>
                        <a:effectLst/>
                        <a:latin typeface="Calibri" panose="020F0502020204030204" pitchFamily="34" charset="0"/>
                      </a:endParaRPr>
                    </a:p>
                  </a:txBody>
                  <a:tcPr marL="7955" marR="7955" marT="7955" marB="0" anchor="b"/>
                </a:tc>
                <a:extLst>
                  <a:ext uri="{0D108BD9-81ED-4DB2-BD59-A6C34878D82A}">
                    <a16:rowId xmlns:a16="http://schemas.microsoft.com/office/drawing/2014/main" val="1319792354"/>
                  </a:ext>
                </a:extLst>
              </a:tr>
              <a:tr h="207438">
                <a:tc>
                  <a:txBody>
                    <a:bodyPr/>
                    <a:lstStyle/>
                    <a:p>
                      <a:pPr algn="l" fontAlgn="b"/>
                      <a:r>
                        <a:rPr lang="en-GB" sz="900" b="1" u="none" strike="noStrike">
                          <a:solidFill>
                            <a:schemeClr val="tx1"/>
                          </a:solidFill>
                          <a:effectLst/>
                        </a:rPr>
                        <a:t>RTC</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4</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6</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4</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5</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28</a:t>
                      </a:r>
                      <a:endParaRPr lang="en-GB" sz="900" b="1" i="0" u="none" strike="noStrike">
                        <a:solidFill>
                          <a:schemeClr val="tx1"/>
                        </a:solidFill>
                        <a:effectLst/>
                        <a:latin typeface="Calibri" panose="020F0502020204030204" pitchFamily="34" charset="0"/>
                      </a:endParaRPr>
                    </a:p>
                  </a:txBody>
                  <a:tcPr marL="7955" marR="7955" marT="7955" marB="0" anchor="b"/>
                </a:tc>
                <a:extLst>
                  <a:ext uri="{0D108BD9-81ED-4DB2-BD59-A6C34878D82A}">
                    <a16:rowId xmlns:a16="http://schemas.microsoft.com/office/drawing/2014/main" val="3871707186"/>
                  </a:ext>
                </a:extLst>
              </a:tr>
              <a:tr h="207438">
                <a:tc>
                  <a:txBody>
                    <a:bodyPr/>
                    <a:lstStyle/>
                    <a:p>
                      <a:pPr algn="l" fontAlgn="b"/>
                      <a:r>
                        <a:rPr lang="en-GB" sz="900" b="1" u="none" strike="noStrike">
                          <a:solidFill>
                            <a:schemeClr val="tx1"/>
                          </a:solidFill>
                          <a:effectLst/>
                        </a:rPr>
                        <a:t>Sexual assault</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dirty="0">
                          <a:solidFill>
                            <a:schemeClr val="tx1"/>
                          </a:solidFill>
                          <a:effectLst/>
                        </a:rPr>
                        <a:t>6</a:t>
                      </a:r>
                      <a:endParaRPr lang="en-GB" sz="900" b="1" i="0" u="none" strike="noStrike" dirty="0">
                        <a:solidFill>
                          <a:schemeClr val="tx1"/>
                        </a:solidFill>
                        <a:effectLst/>
                        <a:latin typeface="Calibri" panose="020F0502020204030204" pitchFamily="34" charset="0"/>
                      </a:endParaRPr>
                    </a:p>
                  </a:txBody>
                  <a:tcPr marL="7955" marR="7955" marT="7955" marB="0" anchor="b"/>
                </a:tc>
                <a:extLst>
                  <a:ext uri="{0D108BD9-81ED-4DB2-BD59-A6C34878D82A}">
                    <a16:rowId xmlns:a16="http://schemas.microsoft.com/office/drawing/2014/main" val="3457751997"/>
                  </a:ext>
                </a:extLst>
              </a:tr>
              <a:tr h="207438">
                <a:tc>
                  <a:txBody>
                    <a:bodyPr/>
                    <a:lstStyle/>
                    <a:p>
                      <a:pPr algn="l" fontAlgn="b"/>
                      <a:r>
                        <a:rPr lang="en-GB" sz="900" b="1" u="none" strike="noStrike">
                          <a:solidFill>
                            <a:schemeClr val="tx1"/>
                          </a:solidFill>
                          <a:effectLst/>
                        </a:rPr>
                        <a:t>Street drinking</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4</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3</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dirty="0">
                          <a:solidFill>
                            <a:schemeClr val="tx1"/>
                          </a:solidFill>
                          <a:effectLst/>
                        </a:rPr>
                        <a:t>16</a:t>
                      </a:r>
                      <a:endParaRPr lang="en-GB" sz="900" b="1" i="0" u="none" strike="noStrike" dirty="0">
                        <a:solidFill>
                          <a:schemeClr val="tx1"/>
                        </a:solidFill>
                        <a:effectLst/>
                        <a:latin typeface="Calibri" panose="020F0502020204030204" pitchFamily="34" charset="0"/>
                      </a:endParaRPr>
                    </a:p>
                  </a:txBody>
                  <a:tcPr marL="7955" marR="7955" marT="7955" marB="0" anchor="b"/>
                </a:tc>
                <a:extLst>
                  <a:ext uri="{0D108BD9-81ED-4DB2-BD59-A6C34878D82A}">
                    <a16:rowId xmlns:a16="http://schemas.microsoft.com/office/drawing/2014/main" val="3724651950"/>
                  </a:ext>
                </a:extLst>
              </a:tr>
              <a:tr h="207438">
                <a:tc>
                  <a:txBody>
                    <a:bodyPr/>
                    <a:lstStyle/>
                    <a:p>
                      <a:pPr algn="l" fontAlgn="b"/>
                      <a:r>
                        <a:rPr lang="en-GB" sz="900" b="1" u="none" strike="noStrike">
                          <a:solidFill>
                            <a:schemeClr val="tx1"/>
                          </a:solidFill>
                          <a:effectLst/>
                        </a:rPr>
                        <a:t>Suicide related</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4</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3</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4</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3</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3</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4</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5</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3</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4</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4</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41</a:t>
                      </a:r>
                      <a:endParaRPr lang="en-GB" sz="900" b="1" i="0" u="none" strike="noStrike">
                        <a:solidFill>
                          <a:schemeClr val="tx1"/>
                        </a:solidFill>
                        <a:effectLst/>
                        <a:latin typeface="Calibri" panose="020F0502020204030204" pitchFamily="34" charset="0"/>
                      </a:endParaRPr>
                    </a:p>
                  </a:txBody>
                  <a:tcPr marL="7955" marR="7955" marT="7955" marB="0" anchor="b"/>
                </a:tc>
                <a:extLst>
                  <a:ext uri="{0D108BD9-81ED-4DB2-BD59-A6C34878D82A}">
                    <a16:rowId xmlns:a16="http://schemas.microsoft.com/office/drawing/2014/main" val="2324713266"/>
                  </a:ext>
                </a:extLst>
              </a:tr>
              <a:tr h="207438">
                <a:tc>
                  <a:txBody>
                    <a:bodyPr/>
                    <a:lstStyle/>
                    <a:p>
                      <a:pPr algn="l" fontAlgn="b"/>
                      <a:r>
                        <a:rPr lang="en-GB" sz="900" b="1" u="none" strike="noStrike">
                          <a:solidFill>
                            <a:schemeClr val="tx1"/>
                          </a:solidFill>
                          <a:effectLst/>
                        </a:rPr>
                        <a:t>Theft</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16</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17</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16</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18</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13</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32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24</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28</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29</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19</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dirty="0">
                          <a:solidFill>
                            <a:schemeClr val="tx1"/>
                          </a:solidFill>
                          <a:effectLst/>
                        </a:rPr>
                        <a:t>255</a:t>
                      </a:r>
                      <a:endParaRPr lang="en-GB" sz="900" b="1" i="0" u="none" strike="noStrike" dirty="0">
                        <a:solidFill>
                          <a:schemeClr val="tx1"/>
                        </a:solidFill>
                        <a:effectLst/>
                        <a:latin typeface="Calibri" panose="020F0502020204030204" pitchFamily="34" charset="0"/>
                      </a:endParaRPr>
                    </a:p>
                  </a:txBody>
                  <a:tcPr marL="7955" marR="7955" marT="7955" marB="0" anchor="b"/>
                </a:tc>
                <a:extLst>
                  <a:ext uri="{0D108BD9-81ED-4DB2-BD59-A6C34878D82A}">
                    <a16:rowId xmlns:a16="http://schemas.microsoft.com/office/drawing/2014/main" val="993647983"/>
                  </a:ext>
                </a:extLst>
              </a:tr>
              <a:tr h="207438">
                <a:tc>
                  <a:txBody>
                    <a:bodyPr/>
                    <a:lstStyle/>
                    <a:p>
                      <a:pPr algn="l" fontAlgn="b"/>
                      <a:r>
                        <a:rPr lang="en-GB" sz="900" b="1" u="none" strike="noStrike">
                          <a:solidFill>
                            <a:schemeClr val="tx1"/>
                          </a:solidFill>
                          <a:effectLst/>
                        </a:rPr>
                        <a:t>Vulnerable persons</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4</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3</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8</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8</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3</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4</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5</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dirty="0">
                          <a:solidFill>
                            <a:schemeClr val="tx1"/>
                          </a:solidFill>
                          <a:effectLst/>
                        </a:rPr>
                        <a:t>41</a:t>
                      </a:r>
                      <a:endParaRPr lang="en-GB" sz="900" b="1" i="0" u="none" strike="noStrike" dirty="0">
                        <a:solidFill>
                          <a:schemeClr val="tx1"/>
                        </a:solidFill>
                        <a:effectLst/>
                        <a:latin typeface="Calibri" panose="020F0502020204030204" pitchFamily="34" charset="0"/>
                      </a:endParaRPr>
                    </a:p>
                  </a:txBody>
                  <a:tcPr marL="7955" marR="7955" marT="7955" marB="0" anchor="b"/>
                </a:tc>
                <a:extLst>
                  <a:ext uri="{0D108BD9-81ED-4DB2-BD59-A6C34878D82A}">
                    <a16:rowId xmlns:a16="http://schemas.microsoft.com/office/drawing/2014/main" val="2370094222"/>
                  </a:ext>
                </a:extLst>
              </a:tr>
              <a:tr h="207438">
                <a:tc>
                  <a:txBody>
                    <a:bodyPr/>
                    <a:lstStyle/>
                    <a:p>
                      <a:pPr algn="l" fontAlgn="b"/>
                      <a:r>
                        <a:rPr lang="en-GB" sz="900" b="1" u="none" strike="noStrike">
                          <a:solidFill>
                            <a:schemeClr val="tx1"/>
                          </a:solidFill>
                          <a:effectLst/>
                        </a:rPr>
                        <a:t>Wanted persons</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9</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13</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14</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5</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9</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7</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dirty="0">
                          <a:solidFill>
                            <a:schemeClr val="tx1"/>
                          </a:solidFill>
                          <a:effectLst/>
                        </a:rPr>
                        <a:t>111</a:t>
                      </a:r>
                      <a:endParaRPr lang="en-GB" sz="900" b="1" i="0" u="none" strike="noStrike" dirty="0">
                        <a:solidFill>
                          <a:schemeClr val="tx1"/>
                        </a:solidFill>
                        <a:effectLst/>
                        <a:latin typeface="Calibri" panose="020F0502020204030204" pitchFamily="34" charset="0"/>
                      </a:endParaRPr>
                    </a:p>
                  </a:txBody>
                  <a:tcPr marL="7955" marR="7955" marT="7955" marB="0" anchor="b"/>
                </a:tc>
                <a:extLst>
                  <a:ext uri="{0D108BD9-81ED-4DB2-BD59-A6C34878D82A}">
                    <a16:rowId xmlns:a16="http://schemas.microsoft.com/office/drawing/2014/main" val="394913237"/>
                  </a:ext>
                </a:extLst>
              </a:tr>
              <a:tr h="207438">
                <a:tc>
                  <a:txBody>
                    <a:bodyPr/>
                    <a:lstStyle/>
                    <a:p>
                      <a:pPr algn="l" fontAlgn="b"/>
                      <a:r>
                        <a:rPr lang="en-GB" sz="900" b="1" u="none" strike="noStrike">
                          <a:solidFill>
                            <a:schemeClr val="tx1"/>
                          </a:solidFill>
                          <a:effectLst/>
                        </a:rPr>
                        <a:t>Welfare checks</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5</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4</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6</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3</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4</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4</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3</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dirty="0">
                          <a:solidFill>
                            <a:schemeClr val="tx1"/>
                          </a:solidFill>
                          <a:effectLst/>
                        </a:rPr>
                        <a:t>37</a:t>
                      </a:r>
                      <a:endParaRPr lang="en-GB" sz="900" b="1" i="0" u="none" strike="noStrike" dirty="0">
                        <a:solidFill>
                          <a:schemeClr val="tx1"/>
                        </a:solidFill>
                        <a:effectLst/>
                        <a:latin typeface="Calibri" panose="020F0502020204030204" pitchFamily="34" charset="0"/>
                      </a:endParaRPr>
                    </a:p>
                  </a:txBody>
                  <a:tcPr marL="7955" marR="7955" marT="7955" marB="0" anchor="b"/>
                </a:tc>
                <a:extLst>
                  <a:ext uri="{0D108BD9-81ED-4DB2-BD59-A6C34878D82A}">
                    <a16:rowId xmlns:a16="http://schemas.microsoft.com/office/drawing/2014/main" val="3716138108"/>
                  </a:ext>
                </a:extLst>
              </a:tr>
              <a:tr h="207438">
                <a:tc>
                  <a:txBody>
                    <a:bodyPr/>
                    <a:lstStyle/>
                    <a:p>
                      <a:pPr algn="l" fontAlgn="b"/>
                      <a:r>
                        <a:rPr lang="en-GB" sz="900" b="1" u="none" strike="noStrike">
                          <a:solidFill>
                            <a:schemeClr val="tx1"/>
                          </a:solidFill>
                          <a:effectLst/>
                        </a:rPr>
                        <a:t>Others</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15</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5</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6</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21</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9</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8</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dirty="0">
                          <a:solidFill>
                            <a:schemeClr val="tx1"/>
                          </a:solidFill>
                          <a:effectLst/>
                        </a:rPr>
                        <a:t>130</a:t>
                      </a:r>
                      <a:endParaRPr lang="en-GB" sz="900" b="1" i="0" u="none" strike="noStrike" dirty="0">
                        <a:solidFill>
                          <a:schemeClr val="tx1"/>
                        </a:solidFill>
                        <a:effectLst/>
                        <a:latin typeface="Calibri" panose="020F0502020204030204" pitchFamily="34" charset="0"/>
                      </a:endParaRPr>
                    </a:p>
                  </a:txBody>
                  <a:tcPr marL="7955" marR="7955" marT="7955" marB="0" anchor="b"/>
                </a:tc>
                <a:extLst>
                  <a:ext uri="{0D108BD9-81ED-4DB2-BD59-A6C34878D82A}">
                    <a16:rowId xmlns:a16="http://schemas.microsoft.com/office/drawing/2014/main" val="4005550634"/>
                  </a:ext>
                </a:extLst>
              </a:tr>
              <a:tr h="207438">
                <a:tc>
                  <a:txBody>
                    <a:bodyPr/>
                    <a:lstStyle/>
                    <a:p>
                      <a:pPr algn="l" fontAlgn="b"/>
                      <a:r>
                        <a:rPr lang="en-GB" sz="900" b="1" u="none" strike="noStrike">
                          <a:solidFill>
                            <a:schemeClr val="tx1"/>
                          </a:solidFill>
                          <a:effectLst/>
                        </a:rPr>
                        <a:t>Total</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144</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105</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100</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124</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124</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143</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124</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132</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127</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127</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117</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a:solidFill>
                            <a:schemeClr val="tx1"/>
                          </a:solidFill>
                          <a:effectLst/>
                        </a:rPr>
                        <a:t>126</a:t>
                      </a:r>
                      <a:endParaRPr lang="en-GB" sz="900" b="1" i="0" u="none" strike="noStrike">
                        <a:solidFill>
                          <a:schemeClr val="tx1"/>
                        </a:solidFill>
                        <a:effectLst/>
                        <a:latin typeface="Calibri" panose="020F0502020204030204" pitchFamily="34" charset="0"/>
                      </a:endParaRPr>
                    </a:p>
                  </a:txBody>
                  <a:tcPr marL="7955" marR="7955" marT="7955" marB="0" anchor="b"/>
                </a:tc>
                <a:tc>
                  <a:txBody>
                    <a:bodyPr/>
                    <a:lstStyle/>
                    <a:p>
                      <a:pPr algn="ctr" fontAlgn="b"/>
                      <a:r>
                        <a:rPr lang="en-GB" sz="900" b="1" u="none" strike="noStrike" dirty="0">
                          <a:solidFill>
                            <a:schemeClr val="tx1"/>
                          </a:solidFill>
                          <a:effectLst/>
                        </a:rPr>
                        <a:t>1493</a:t>
                      </a:r>
                      <a:endParaRPr lang="en-GB" sz="900" b="1" i="0" u="none" strike="noStrike" dirty="0">
                        <a:solidFill>
                          <a:schemeClr val="tx1"/>
                        </a:solidFill>
                        <a:effectLst/>
                        <a:latin typeface="Calibri" panose="020F0502020204030204" pitchFamily="34" charset="0"/>
                      </a:endParaRPr>
                    </a:p>
                  </a:txBody>
                  <a:tcPr marL="7955" marR="7955" marT="7955" marB="0" anchor="b"/>
                </a:tc>
                <a:extLst>
                  <a:ext uri="{0D108BD9-81ED-4DB2-BD59-A6C34878D82A}">
                    <a16:rowId xmlns:a16="http://schemas.microsoft.com/office/drawing/2014/main" val="1309374335"/>
                  </a:ext>
                </a:extLst>
              </a:tr>
            </a:tbl>
          </a:graphicData>
        </a:graphic>
      </p:graphicFrame>
    </p:spTree>
    <p:extLst>
      <p:ext uri="{BB962C8B-B14F-4D97-AF65-F5344CB8AC3E}">
        <p14:creationId xmlns:p14="http://schemas.microsoft.com/office/powerpoint/2010/main" val="628230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4241" y="665674"/>
            <a:ext cx="8911687" cy="1280890"/>
          </a:xfrm>
        </p:spPr>
        <p:txBody>
          <a:bodyPr>
            <a:noAutofit/>
          </a:bodyPr>
          <a:lstStyle/>
          <a:p>
            <a:r>
              <a:rPr lang="en-GB" sz="4000" b="1" dirty="0" smtClean="0">
                <a:solidFill>
                  <a:schemeClr val="tx1"/>
                </a:solidFill>
              </a:rPr>
              <a:t>Map of Camera Locations</a:t>
            </a:r>
            <a:endParaRPr lang="en-GB" sz="4000" b="1" dirty="0">
              <a:solidFill>
                <a:schemeClr val="tx1"/>
              </a:solidFill>
            </a:endParaRPr>
          </a:p>
        </p:txBody>
      </p:sp>
      <p:pic>
        <p:nvPicPr>
          <p:cNvPr id="4" name="Content Placeholder 3"/>
          <p:cNvPicPr>
            <a:picLocks noGrp="1" noChangeAspect="1"/>
          </p:cNvPicPr>
          <p:nvPr>
            <p:ph idx="1"/>
          </p:nvPr>
        </p:nvPicPr>
        <p:blipFill>
          <a:blip r:embed="rId2"/>
          <a:stretch>
            <a:fillRect/>
          </a:stretch>
        </p:blipFill>
        <p:spPr>
          <a:xfrm>
            <a:off x="2352502" y="1354975"/>
            <a:ext cx="8645236" cy="5503025"/>
          </a:xfrm>
          <a:prstGeom prst="rect">
            <a:avLst/>
          </a:prstGeom>
        </p:spPr>
      </p:pic>
      <p:sp>
        <p:nvSpPr>
          <p:cNvPr id="3" name="Text Placeholder 2"/>
          <p:cNvSpPr>
            <a:spLocks noGrp="1"/>
          </p:cNvSpPr>
          <p:nvPr>
            <p:ph type="body" sz="half" idx="4294967295"/>
          </p:nvPr>
        </p:nvSpPr>
        <p:spPr>
          <a:xfrm>
            <a:off x="0" y="1598613"/>
            <a:ext cx="3505200" cy="4262437"/>
          </a:xfrm>
        </p:spPr>
        <p:txBody>
          <a:bodyPr>
            <a:normAutofit/>
          </a:bodyPr>
          <a:lstStyle/>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839831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4000" b="1" dirty="0" smtClean="0">
                <a:solidFill>
                  <a:schemeClr val="tx1"/>
                </a:solidFill>
              </a:rPr>
              <a:t>List of Camera Locations</a:t>
            </a:r>
            <a:endParaRPr lang="en-GB" sz="4000" b="1" dirty="0">
              <a:solidFill>
                <a:schemeClr val="tx1"/>
              </a:solidFill>
            </a:endParaRPr>
          </a:p>
        </p:txBody>
      </p:sp>
      <p:sp>
        <p:nvSpPr>
          <p:cNvPr id="6" name="Content Placeholder 5"/>
          <p:cNvSpPr>
            <a:spLocks noGrp="1"/>
          </p:cNvSpPr>
          <p:nvPr>
            <p:ph sz="half" idx="1"/>
          </p:nvPr>
        </p:nvSpPr>
        <p:spPr/>
        <p:txBody>
          <a:bodyPr>
            <a:normAutofit fontScale="62500" lnSpcReduction="20000"/>
          </a:bodyPr>
          <a:lstStyle/>
          <a:p>
            <a:r>
              <a:rPr lang="en-GB" sz="2200" b="1" dirty="0" smtClean="0">
                <a:solidFill>
                  <a:schemeClr val="tx1"/>
                </a:solidFill>
              </a:rPr>
              <a:t>Cameras 1 – 6, 19, and 41 London Road South</a:t>
            </a:r>
          </a:p>
          <a:p>
            <a:r>
              <a:rPr lang="en-GB" sz="2200" b="1" dirty="0" smtClean="0">
                <a:solidFill>
                  <a:schemeClr val="tx1"/>
                </a:solidFill>
              </a:rPr>
              <a:t>Cameras 7 – 12 London Road South</a:t>
            </a:r>
          </a:p>
          <a:p>
            <a:r>
              <a:rPr lang="en-GB" sz="2200" b="1" dirty="0" smtClean="0">
                <a:solidFill>
                  <a:schemeClr val="tx1"/>
                </a:solidFill>
              </a:rPr>
              <a:t>Camera 13 Battery Green Road</a:t>
            </a:r>
          </a:p>
          <a:p>
            <a:r>
              <a:rPr lang="en-GB" sz="2200" b="1" dirty="0" smtClean="0">
                <a:solidFill>
                  <a:schemeClr val="tx1"/>
                </a:solidFill>
              </a:rPr>
              <a:t>Camera 14 Clapham Road Car Park</a:t>
            </a:r>
          </a:p>
          <a:p>
            <a:r>
              <a:rPr lang="en-GB" sz="2200" b="1" dirty="0" smtClean="0">
                <a:solidFill>
                  <a:schemeClr val="tx1"/>
                </a:solidFill>
              </a:rPr>
              <a:t>Camera 15 Bridge Road</a:t>
            </a:r>
          </a:p>
          <a:p>
            <a:r>
              <a:rPr lang="en-GB" sz="2200" b="1" dirty="0" smtClean="0">
                <a:solidFill>
                  <a:schemeClr val="tx1"/>
                </a:solidFill>
              </a:rPr>
              <a:t>Camera 16 Bevan Street</a:t>
            </a:r>
          </a:p>
          <a:p>
            <a:r>
              <a:rPr lang="en-GB" sz="2200" b="1" dirty="0" smtClean="0">
                <a:solidFill>
                  <a:schemeClr val="tx1"/>
                </a:solidFill>
              </a:rPr>
              <a:t>Camera 17 Pier Terrace</a:t>
            </a:r>
          </a:p>
          <a:p>
            <a:r>
              <a:rPr lang="en-GB" sz="2200" b="1" dirty="0" smtClean="0">
                <a:solidFill>
                  <a:schemeClr val="tx1"/>
                </a:solidFill>
              </a:rPr>
              <a:t>Camera 18 The Boulevard</a:t>
            </a:r>
          </a:p>
          <a:p>
            <a:r>
              <a:rPr lang="en-GB" sz="2200" b="1" dirty="0" smtClean="0">
                <a:solidFill>
                  <a:schemeClr val="tx1"/>
                </a:solidFill>
              </a:rPr>
              <a:t>Camera 20 Fen Park</a:t>
            </a:r>
          </a:p>
          <a:p>
            <a:r>
              <a:rPr lang="en-GB" sz="2200" b="1" dirty="0" smtClean="0">
                <a:solidFill>
                  <a:schemeClr val="tx1"/>
                </a:solidFill>
              </a:rPr>
              <a:t>Cameras 21- 23 High Street</a:t>
            </a:r>
          </a:p>
          <a:p>
            <a:r>
              <a:rPr lang="en-GB" sz="2200" b="1" dirty="0" smtClean="0">
                <a:solidFill>
                  <a:schemeClr val="tx1"/>
                </a:solidFill>
              </a:rPr>
              <a:t>Camera 24 Whitton Green</a:t>
            </a:r>
          </a:p>
          <a:p>
            <a:endParaRPr lang="en-GB" sz="2200" dirty="0" smtClean="0"/>
          </a:p>
          <a:p>
            <a:endParaRPr lang="en-GB" dirty="0"/>
          </a:p>
        </p:txBody>
      </p:sp>
      <p:sp>
        <p:nvSpPr>
          <p:cNvPr id="7" name="Content Placeholder 6"/>
          <p:cNvSpPr>
            <a:spLocks noGrp="1"/>
          </p:cNvSpPr>
          <p:nvPr>
            <p:ph sz="half" idx="2"/>
          </p:nvPr>
        </p:nvSpPr>
        <p:spPr/>
        <p:txBody>
          <a:bodyPr>
            <a:normAutofit fontScale="62500" lnSpcReduction="20000"/>
          </a:bodyPr>
          <a:lstStyle/>
          <a:p>
            <a:r>
              <a:rPr lang="en-GB" sz="2200" b="1" dirty="0">
                <a:solidFill>
                  <a:schemeClr val="tx1"/>
                </a:solidFill>
              </a:rPr>
              <a:t>Camera 25 Hollingsworth Road Shops</a:t>
            </a:r>
          </a:p>
          <a:p>
            <a:r>
              <a:rPr lang="en-GB" sz="2200" b="1" dirty="0" smtClean="0">
                <a:solidFill>
                  <a:schemeClr val="tx1"/>
                </a:solidFill>
              </a:rPr>
              <a:t>Camera 26 Montgomery Avenue Play Area</a:t>
            </a:r>
          </a:p>
          <a:p>
            <a:r>
              <a:rPr lang="en-GB" sz="2200" b="1" dirty="0" smtClean="0">
                <a:solidFill>
                  <a:schemeClr val="tx1"/>
                </a:solidFill>
              </a:rPr>
              <a:t>Camera 27 East Point Pavilion</a:t>
            </a:r>
          </a:p>
          <a:p>
            <a:r>
              <a:rPr lang="en-GB" sz="2200" b="1" dirty="0" smtClean="0">
                <a:solidFill>
                  <a:schemeClr val="tx1"/>
                </a:solidFill>
              </a:rPr>
              <a:t>Camera 28 – 32 Linear Park</a:t>
            </a:r>
          </a:p>
          <a:p>
            <a:r>
              <a:rPr lang="en-GB" sz="2200" b="1" dirty="0" smtClean="0">
                <a:solidFill>
                  <a:schemeClr val="tx1"/>
                </a:solidFill>
              </a:rPr>
              <a:t>Cameras 33 – 37 Upper Promenade Car Parks and South Pier</a:t>
            </a:r>
          </a:p>
          <a:p>
            <a:r>
              <a:rPr lang="en-GB" sz="2200" b="1" dirty="0" smtClean="0">
                <a:solidFill>
                  <a:schemeClr val="tx1"/>
                </a:solidFill>
              </a:rPr>
              <a:t>Camera 38 Victoria Terrace</a:t>
            </a:r>
          </a:p>
          <a:p>
            <a:r>
              <a:rPr lang="en-GB" sz="2200" b="1" dirty="0" smtClean="0">
                <a:solidFill>
                  <a:schemeClr val="tx1"/>
                </a:solidFill>
              </a:rPr>
              <a:t>Camera 39 Clifton Road Car Park</a:t>
            </a:r>
          </a:p>
          <a:p>
            <a:r>
              <a:rPr lang="en-GB" sz="2200" b="1" dirty="0" smtClean="0">
                <a:solidFill>
                  <a:schemeClr val="tx1"/>
                </a:solidFill>
              </a:rPr>
              <a:t>Camera 40 Vacant Slot</a:t>
            </a:r>
          </a:p>
          <a:p>
            <a:r>
              <a:rPr lang="en-GB" sz="2200" b="1" dirty="0" smtClean="0">
                <a:solidFill>
                  <a:schemeClr val="tx1"/>
                </a:solidFill>
              </a:rPr>
              <a:t>Cameras 42 -44 Lower Promenade</a:t>
            </a:r>
          </a:p>
          <a:p>
            <a:r>
              <a:rPr lang="en-GB" sz="2200" b="1" dirty="0" smtClean="0">
                <a:solidFill>
                  <a:schemeClr val="tx1"/>
                </a:solidFill>
              </a:rPr>
              <a:t>Cameras 45 – 47 and 52 – 61 Depot</a:t>
            </a:r>
          </a:p>
          <a:p>
            <a:r>
              <a:rPr lang="en-GB" sz="2200" b="1" dirty="0" smtClean="0">
                <a:solidFill>
                  <a:schemeClr val="tx1"/>
                </a:solidFill>
              </a:rPr>
              <a:t>Cameras 48 – 51 Water Lane</a:t>
            </a:r>
          </a:p>
          <a:p>
            <a:r>
              <a:rPr lang="en-GB" sz="2200" b="1" dirty="0" smtClean="0">
                <a:solidFill>
                  <a:schemeClr val="tx1"/>
                </a:solidFill>
              </a:rPr>
              <a:t>Cameras 62 and 63 </a:t>
            </a:r>
            <a:r>
              <a:rPr lang="en-GB" sz="2200" b="1" dirty="0" err="1" smtClean="0">
                <a:solidFill>
                  <a:schemeClr val="tx1"/>
                </a:solidFill>
              </a:rPr>
              <a:t>Corton</a:t>
            </a:r>
            <a:endParaRPr lang="en-GB" sz="2200" b="1" dirty="0" smtClean="0">
              <a:solidFill>
                <a:schemeClr val="tx1"/>
              </a:solidFill>
            </a:endParaRPr>
          </a:p>
          <a:p>
            <a:endParaRPr lang="en-GB" dirty="0" smtClean="0"/>
          </a:p>
          <a:p>
            <a:endParaRPr lang="en-GB" dirty="0"/>
          </a:p>
        </p:txBody>
      </p:sp>
    </p:spTree>
    <p:extLst>
      <p:ext uri="{BB962C8B-B14F-4D97-AF65-F5344CB8AC3E}">
        <p14:creationId xmlns:p14="http://schemas.microsoft.com/office/powerpoint/2010/main" val="4019452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4000" b="1" dirty="0" smtClean="0">
                <a:solidFill>
                  <a:schemeClr val="tx1"/>
                </a:solidFill>
              </a:rPr>
              <a:t>Condition Survey</a:t>
            </a:r>
            <a:endParaRPr lang="en-GB" sz="4000" b="1" dirty="0">
              <a:solidFill>
                <a:schemeClr val="tx1"/>
              </a:solidFill>
            </a:endParaRPr>
          </a:p>
        </p:txBody>
      </p:sp>
      <p:sp>
        <p:nvSpPr>
          <p:cNvPr id="6" name="Content Placeholder 5"/>
          <p:cNvSpPr>
            <a:spLocks noGrp="1"/>
          </p:cNvSpPr>
          <p:nvPr>
            <p:ph idx="1"/>
          </p:nvPr>
        </p:nvSpPr>
        <p:spPr/>
        <p:txBody>
          <a:bodyPr>
            <a:normAutofit fontScale="25000" lnSpcReduction="20000"/>
          </a:bodyPr>
          <a:lstStyle/>
          <a:p>
            <a:pPr marL="0" indent="0">
              <a:buNone/>
            </a:pPr>
            <a:endParaRPr lang="en-GB" sz="3600" dirty="0"/>
          </a:p>
          <a:p>
            <a:pPr marL="0" indent="0">
              <a:buNone/>
            </a:pPr>
            <a:r>
              <a:rPr lang="en-GB" sz="8000" b="1" dirty="0" smtClean="0">
                <a:solidFill>
                  <a:schemeClr val="tx1"/>
                </a:solidFill>
              </a:rPr>
              <a:t>There are currently 62 cameras currently monitored by the CCTV Operators.  </a:t>
            </a:r>
          </a:p>
          <a:p>
            <a:pPr marL="0" indent="0">
              <a:buNone/>
            </a:pPr>
            <a:r>
              <a:rPr lang="en-GB" sz="8000" b="1" dirty="0" smtClean="0">
                <a:solidFill>
                  <a:schemeClr val="tx1"/>
                </a:solidFill>
              </a:rPr>
              <a:t>Of these, not including the Depot in Rotterdam Road or Water Lane Sports Centre, the quality of the cameras, in percentage terms, would be described as:</a:t>
            </a:r>
          </a:p>
          <a:p>
            <a:pPr marL="0" indent="0">
              <a:buNone/>
            </a:pPr>
            <a:endParaRPr lang="en-GB" sz="8000" b="1" dirty="0" smtClean="0">
              <a:solidFill>
                <a:schemeClr val="tx1"/>
              </a:solidFill>
            </a:endParaRPr>
          </a:p>
          <a:p>
            <a:pPr marL="0" indent="0">
              <a:buNone/>
            </a:pPr>
            <a:r>
              <a:rPr lang="en-GB" sz="8000" b="1" dirty="0" smtClean="0">
                <a:solidFill>
                  <a:schemeClr val="tx1"/>
                </a:solidFill>
              </a:rPr>
              <a:t>					 7%  PERFECT</a:t>
            </a:r>
          </a:p>
          <a:p>
            <a:pPr marL="0" indent="0">
              <a:buNone/>
            </a:pPr>
            <a:r>
              <a:rPr lang="en-GB" sz="8000" b="1" dirty="0">
                <a:solidFill>
                  <a:schemeClr val="tx1"/>
                </a:solidFill>
              </a:rPr>
              <a:t>	</a:t>
            </a:r>
            <a:r>
              <a:rPr lang="en-GB" sz="8000" b="1" dirty="0" smtClean="0">
                <a:solidFill>
                  <a:schemeClr val="tx1"/>
                </a:solidFill>
              </a:rPr>
              <a:t>				49% GOOD</a:t>
            </a:r>
          </a:p>
          <a:p>
            <a:pPr marL="0" indent="0">
              <a:buNone/>
            </a:pPr>
            <a:r>
              <a:rPr lang="en-GB" sz="8000" b="1" dirty="0">
                <a:solidFill>
                  <a:schemeClr val="tx1"/>
                </a:solidFill>
              </a:rPr>
              <a:t>	</a:t>
            </a:r>
            <a:r>
              <a:rPr lang="en-GB" sz="8000" b="1" dirty="0" smtClean="0">
                <a:solidFill>
                  <a:schemeClr val="tx1"/>
                </a:solidFill>
              </a:rPr>
              <a:t>				33%  LIMITED USE, REQUIRE REPLACEMENT</a:t>
            </a:r>
          </a:p>
          <a:p>
            <a:pPr marL="0" indent="0">
              <a:buNone/>
            </a:pPr>
            <a:r>
              <a:rPr lang="en-GB" sz="8000" b="1" dirty="0">
                <a:solidFill>
                  <a:schemeClr val="tx1"/>
                </a:solidFill>
              </a:rPr>
              <a:t>	</a:t>
            </a:r>
            <a:r>
              <a:rPr lang="en-GB" sz="8000" b="1" dirty="0" smtClean="0">
                <a:solidFill>
                  <a:schemeClr val="tx1"/>
                </a:solidFill>
              </a:rPr>
              <a:t>				11%  NOT IN USE, REQUIRE REPLACEMENT</a:t>
            </a:r>
          </a:p>
          <a:p>
            <a:pPr marL="0" indent="0">
              <a:buNone/>
            </a:pPr>
            <a:r>
              <a:rPr lang="en-GB" sz="8000" b="1" dirty="0">
                <a:solidFill>
                  <a:schemeClr val="tx1"/>
                </a:solidFill>
              </a:rPr>
              <a:t>	</a:t>
            </a:r>
            <a:r>
              <a:rPr lang="en-GB" sz="8000" b="1" dirty="0" smtClean="0">
                <a:solidFill>
                  <a:schemeClr val="tx1"/>
                </a:solidFill>
              </a:rPr>
              <a:t>					</a:t>
            </a:r>
            <a:endParaRPr lang="en-GB" sz="8000" b="1" dirty="0">
              <a:solidFill>
                <a:schemeClr val="tx1"/>
              </a:solidFill>
            </a:endParaRPr>
          </a:p>
          <a:p>
            <a:pPr marL="0" indent="0">
              <a:buNone/>
            </a:pPr>
            <a:endParaRPr lang="en-GB" sz="3600" dirty="0"/>
          </a:p>
          <a:p>
            <a:pPr marL="0" indent="0">
              <a:buNone/>
            </a:pPr>
            <a:r>
              <a:rPr lang="en-GB" sz="3600" dirty="0" smtClean="0"/>
              <a:t>			</a:t>
            </a:r>
          </a:p>
          <a:p>
            <a:pPr marL="0" indent="0">
              <a:buNone/>
            </a:pPr>
            <a:endParaRPr lang="en-GB" dirty="0" smtClean="0"/>
          </a:p>
          <a:p>
            <a:pPr marL="0" indent="0">
              <a:buNone/>
            </a:pPr>
            <a:r>
              <a:rPr lang="en-GB" dirty="0"/>
              <a:t>	</a:t>
            </a:r>
            <a:r>
              <a:rPr lang="en-GB" dirty="0" smtClean="0"/>
              <a:t>		</a:t>
            </a:r>
            <a:endParaRPr lang="en-GB" dirty="0"/>
          </a:p>
        </p:txBody>
      </p:sp>
    </p:spTree>
    <p:extLst>
      <p:ext uri="{BB962C8B-B14F-4D97-AF65-F5344CB8AC3E}">
        <p14:creationId xmlns:p14="http://schemas.microsoft.com/office/powerpoint/2010/main" val="2006953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pPr marL="0" indent="0" algn="ctr">
              <a:buNone/>
            </a:pPr>
            <a:r>
              <a:rPr lang="en-GB" sz="5400" b="1" dirty="0" smtClean="0">
                <a:solidFill>
                  <a:schemeClr val="tx1"/>
                </a:solidFill>
              </a:rPr>
              <a:t>ANY QUESTIONS?</a:t>
            </a:r>
            <a:endParaRPr lang="en-GB" sz="5400" b="1" dirty="0">
              <a:solidFill>
                <a:schemeClr val="tx1"/>
              </a:solidFill>
            </a:endParaRPr>
          </a:p>
        </p:txBody>
      </p:sp>
    </p:spTree>
    <p:extLst>
      <p:ext uri="{BB962C8B-B14F-4D97-AF65-F5344CB8AC3E}">
        <p14:creationId xmlns:p14="http://schemas.microsoft.com/office/powerpoint/2010/main" val="738510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chemeClr val="tx1"/>
                </a:solidFill>
              </a:rPr>
              <a:t>Background</a:t>
            </a:r>
            <a:endParaRPr lang="en-GB" sz="4000" b="1" dirty="0">
              <a:solidFill>
                <a:schemeClr val="tx1"/>
              </a:solidFill>
            </a:endParaRPr>
          </a:p>
        </p:txBody>
      </p:sp>
      <p:sp>
        <p:nvSpPr>
          <p:cNvPr id="3" name="Content Placeholder 2"/>
          <p:cNvSpPr>
            <a:spLocks noGrp="1"/>
          </p:cNvSpPr>
          <p:nvPr>
            <p:ph idx="1"/>
          </p:nvPr>
        </p:nvSpPr>
        <p:spPr/>
        <p:txBody>
          <a:bodyPr/>
          <a:lstStyle/>
          <a:p>
            <a:pPr marL="0" indent="0">
              <a:buNone/>
            </a:pPr>
            <a:r>
              <a:rPr lang="en-GB" sz="2000" b="1" dirty="0" smtClean="0">
                <a:solidFill>
                  <a:schemeClr val="tx1"/>
                </a:solidFill>
              </a:rPr>
              <a:t>The creation of a CCTV service in Waveney started in 1998 after a successful bid by Waveney District Council to the Home Office following detailed discussions with interested parties, including Suffolk Constabulary.</a:t>
            </a:r>
          </a:p>
          <a:p>
            <a:pPr marL="0" indent="0">
              <a:buNone/>
            </a:pPr>
            <a:endParaRPr lang="en-GB" sz="2000" b="1" dirty="0">
              <a:solidFill>
                <a:schemeClr val="tx1"/>
              </a:solidFill>
            </a:endParaRPr>
          </a:p>
          <a:p>
            <a:pPr marL="0" indent="0">
              <a:buNone/>
            </a:pPr>
            <a:r>
              <a:rPr lang="en-GB" sz="2000" b="1" dirty="0" smtClean="0">
                <a:solidFill>
                  <a:schemeClr val="tx1"/>
                </a:solidFill>
              </a:rPr>
              <a:t>Working in Partnership with Suffolk Constabulary the locations of historical crime and anti social behaviour were identified and this is where the first 17 cameras were installed.</a:t>
            </a:r>
            <a:endParaRPr lang="en-GB" sz="2000" b="1" dirty="0">
              <a:solidFill>
                <a:schemeClr val="tx1"/>
              </a:solidFill>
            </a:endParaRPr>
          </a:p>
          <a:p>
            <a:pPr marL="0" indent="0">
              <a:buNone/>
            </a:pPr>
            <a:endParaRPr lang="en-GB" sz="2000" dirty="0"/>
          </a:p>
        </p:txBody>
      </p:sp>
    </p:spTree>
    <p:extLst>
      <p:ext uri="{BB962C8B-B14F-4D97-AF65-F5344CB8AC3E}">
        <p14:creationId xmlns:p14="http://schemas.microsoft.com/office/powerpoint/2010/main" val="3212864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chemeClr val="tx1"/>
                </a:solidFill>
              </a:rPr>
              <a:t>Change of Operator</a:t>
            </a:r>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sz="2000" b="1" dirty="0" smtClean="0">
                <a:solidFill>
                  <a:schemeClr val="tx1"/>
                </a:solidFill>
              </a:rPr>
              <a:t>In </a:t>
            </a:r>
            <a:r>
              <a:rPr lang="en-GB" sz="2000" b="1" dirty="0">
                <a:solidFill>
                  <a:schemeClr val="tx1"/>
                </a:solidFill>
              </a:rPr>
              <a:t>2011 the entire CCTV service was transferred from Waveney District Council to Waveney Norse as agreed via the Joint Venture Partnership arrangement.</a:t>
            </a:r>
          </a:p>
          <a:p>
            <a:pPr marL="0" indent="0">
              <a:buNone/>
            </a:pPr>
            <a:endParaRPr lang="en-GB" sz="2000" b="1" dirty="0">
              <a:solidFill>
                <a:schemeClr val="tx1"/>
              </a:solidFill>
            </a:endParaRPr>
          </a:p>
          <a:p>
            <a:pPr marL="0" indent="0">
              <a:buNone/>
            </a:pPr>
            <a:r>
              <a:rPr lang="en-GB" sz="2000" b="1" dirty="0">
                <a:solidFill>
                  <a:schemeClr val="tx1"/>
                </a:solidFill>
              </a:rPr>
              <a:t>Waveney Norse currently monitors all </a:t>
            </a:r>
            <a:r>
              <a:rPr lang="en-GB" sz="2000" b="1" dirty="0" smtClean="0">
                <a:solidFill>
                  <a:schemeClr val="tx1"/>
                </a:solidFill>
              </a:rPr>
              <a:t>the </a:t>
            </a:r>
            <a:r>
              <a:rPr lang="en-GB" sz="2000" b="1" dirty="0">
                <a:solidFill>
                  <a:schemeClr val="tx1"/>
                </a:solidFill>
              </a:rPr>
              <a:t>cameras.</a:t>
            </a:r>
          </a:p>
          <a:p>
            <a:endParaRPr lang="en-GB" dirty="0"/>
          </a:p>
        </p:txBody>
      </p:sp>
    </p:spTree>
    <p:extLst>
      <p:ext uri="{BB962C8B-B14F-4D97-AF65-F5344CB8AC3E}">
        <p14:creationId xmlns:p14="http://schemas.microsoft.com/office/powerpoint/2010/main" val="1408474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chemeClr val="tx1"/>
                </a:solidFill>
              </a:rPr>
              <a:t>Additional Cameras</a:t>
            </a:r>
            <a:endParaRPr lang="en-GB" sz="4000" b="1" dirty="0">
              <a:solidFill>
                <a:schemeClr val="tx1"/>
              </a:solidFill>
            </a:endParaRPr>
          </a:p>
        </p:txBody>
      </p:sp>
      <p:sp>
        <p:nvSpPr>
          <p:cNvPr id="3" name="Content Placeholder 2"/>
          <p:cNvSpPr>
            <a:spLocks noGrp="1"/>
          </p:cNvSpPr>
          <p:nvPr>
            <p:ph idx="1"/>
          </p:nvPr>
        </p:nvSpPr>
        <p:spPr>
          <a:xfrm>
            <a:off x="2592925" y="2158538"/>
            <a:ext cx="8915400" cy="3777622"/>
          </a:xfrm>
        </p:spPr>
        <p:txBody>
          <a:bodyPr>
            <a:normAutofit lnSpcReduction="10000"/>
          </a:bodyPr>
          <a:lstStyle/>
          <a:p>
            <a:pPr marL="0" indent="0">
              <a:buNone/>
            </a:pPr>
            <a:r>
              <a:rPr lang="en-GB" sz="2000" b="1" dirty="0" smtClean="0">
                <a:solidFill>
                  <a:schemeClr val="tx1"/>
                </a:solidFill>
              </a:rPr>
              <a:t>Between 1999 and 2017 an additional 47 cameras were installed throughout Lowestoft including those at the Council Depot at Rotterdam Road.</a:t>
            </a:r>
          </a:p>
          <a:p>
            <a:pPr marL="0" indent="0">
              <a:buNone/>
            </a:pPr>
            <a:r>
              <a:rPr lang="en-GB" sz="2000" b="1" dirty="0" smtClean="0">
                <a:solidFill>
                  <a:schemeClr val="tx1"/>
                </a:solidFill>
              </a:rPr>
              <a:t>Funding for these cameras was met from a number of sources:</a:t>
            </a:r>
          </a:p>
          <a:p>
            <a:r>
              <a:rPr lang="en-GB" sz="2000" b="1" dirty="0" smtClean="0">
                <a:solidFill>
                  <a:schemeClr val="tx1"/>
                </a:solidFill>
              </a:rPr>
              <a:t>Waveney District Council Capital Programme Budget</a:t>
            </a:r>
          </a:p>
          <a:p>
            <a:r>
              <a:rPr lang="en-GB" sz="2000" b="1" dirty="0" smtClean="0">
                <a:solidFill>
                  <a:schemeClr val="tx1"/>
                </a:solidFill>
              </a:rPr>
              <a:t>Suffolk County Council </a:t>
            </a:r>
          </a:p>
          <a:p>
            <a:r>
              <a:rPr lang="en-GB" sz="2000" b="1" dirty="0" smtClean="0">
                <a:solidFill>
                  <a:schemeClr val="tx1"/>
                </a:solidFill>
              </a:rPr>
              <a:t>The Pathfinder Project</a:t>
            </a:r>
          </a:p>
          <a:p>
            <a:r>
              <a:rPr lang="en-GB" sz="2000" b="1" dirty="0" smtClean="0">
                <a:solidFill>
                  <a:schemeClr val="tx1"/>
                </a:solidFill>
              </a:rPr>
              <a:t>The Poor Areas Trust</a:t>
            </a:r>
          </a:p>
          <a:p>
            <a:r>
              <a:rPr lang="en-GB" sz="2000" b="1" dirty="0" smtClean="0">
                <a:solidFill>
                  <a:schemeClr val="tx1"/>
                </a:solidFill>
              </a:rPr>
              <a:t>Section 106</a:t>
            </a:r>
          </a:p>
          <a:p>
            <a:pPr marL="0" indent="0">
              <a:buNone/>
            </a:pPr>
            <a:r>
              <a:rPr lang="en-GB" sz="2000" b="1" dirty="0" smtClean="0">
                <a:solidFill>
                  <a:schemeClr val="tx1"/>
                </a:solidFill>
              </a:rPr>
              <a:t>To name a few.</a:t>
            </a:r>
            <a:endParaRPr lang="en-GB" sz="2000" b="1" dirty="0">
              <a:solidFill>
                <a:schemeClr val="tx1"/>
              </a:solidFill>
            </a:endParaRPr>
          </a:p>
        </p:txBody>
      </p:sp>
    </p:spTree>
    <p:extLst>
      <p:ext uri="{BB962C8B-B14F-4D97-AF65-F5344CB8AC3E}">
        <p14:creationId xmlns:p14="http://schemas.microsoft.com/office/powerpoint/2010/main" val="3168088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4000" b="1" dirty="0" smtClean="0">
                <a:solidFill>
                  <a:schemeClr val="tx1"/>
                </a:solidFill>
              </a:rPr>
              <a:t>CCTV Function/Services Provided</a:t>
            </a:r>
            <a:endParaRPr lang="en-GB" sz="4000" b="1" dirty="0">
              <a:solidFill>
                <a:schemeClr val="tx1"/>
              </a:solidFill>
            </a:endParaRPr>
          </a:p>
        </p:txBody>
      </p:sp>
      <p:pic>
        <p:nvPicPr>
          <p:cNvPr id="4" name="Content Placeholder 3"/>
          <p:cNvPicPr>
            <a:picLocks noGrp="1" noChangeAspect="1"/>
          </p:cNvPicPr>
          <p:nvPr>
            <p:ph sz="half" idx="1"/>
          </p:nvPr>
        </p:nvPicPr>
        <p:blipFill>
          <a:blip r:embed="rId2"/>
          <a:stretch>
            <a:fillRect/>
          </a:stretch>
        </p:blipFill>
        <p:spPr>
          <a:xfrm>
            <a:off x="2352502" y="1645921"/>
            <a:ext cx="4380807" cy="5112326"/>
          </a:xfrm>
          <a:prstGeom prst="rect">
            <a:avLst/>
          </a:prstGeom>
        </p:spPr>
      </p:pic>
      <p:sp>
        <p:nvSpPr>
          <p:cNvPr id="6" name="Content Placeholder 5"/>
          <p:cNvSpPr>
            <a:spLocks noGrp="1"/>
          </p:cNvSpPr>
          <p:nvPr>
            <p:ph sz="half" idx="2"/>
          </p:nvPr>
        </p:nvSpPr>
        <p:spPr>
          <a:xfrm>
            <a:off x="7190747" y="1645921"/>
            <a:ext cx="4313864" cy="5112326"/>
          </a:xfrm>
        </p:spPr>
        <p:txBody>
          <a:bodyPr>
            <a:noAutofit/>
          </a:bodyPr>
          <a:lstStyle/>
          <a:p>
            <a:r>
              <a:rPr lang="en-GB" b="1" dirty="0" smtClean="0"/>
              <a:t>24/7 Police/community safety assistance and incident evidence resource</a:t>
            </a:r>
          </a:p>
          <a:p>
            <a:r>
              <a:rPr lang="en-GB" b="1" dirty="0" smtClean="0"/>
              <a:t>24/7 multi-agency incident co-ordination and assistance</a:t>
            </a:r>
          </a:p>
          <a:p>
            <a:r>
              <a:rPr lang="en-GB" b="1" dirty="0" smtClean="0"/>
              <a:t>SCDC/WDC SCN/WN corporate radio and lone worker protection</a:t>
            </a:r>
          </a:p>
          <a:p>
            <a:r>
              <a:rPr lang="en-GB" b="1" dirty="0" smtClean="0"/>
              <a:t>Out of hours point of contact for call outs for SCDC/WDC</a:t>
            </a:r>
          </a:p>
          <a:p>
            <a:r>
              <a:rPr lang="en-GB" b="1" dirty="0" smtClean="0"/>
              <a:t>Out of hours point for contact for night time economy, Town Pastors and Council staff.</a:t>
            </a:r>
          </a:p>
          <a:p>
            <a:r>
              <a:rPr lang="en-GB" b="1" dirty="0" smtClean="0"/>
              <a:t>Emergency response, business continuity, </a:t>
            </a:r>
            <a:r>
              <a:rPr lang="en-GB" b="1" dirty="0"/>
              <a:t>C</a:t>
            </a:r>
            <a:r>
              <a:rPr lang="en-GB" b="1" dirty="0" smtClean="0"/>
              <a:t>ivil </a:t>
            </a:r>
            <a:r>
              <a:rPr lang="en-GB" b="1" dirty="0"/>
              <a:t>C</a:t>
            </a:r>
            <a:r>
              <a:rPr lang="en-GB" b="1" dirty="0" smtClean="0"/>
              <a:t>ontingencies Act and Major Incident Plan</a:t>
            </a:r>
          </a:p>
          <a:p>
            <a:endParaRPr lang="en-GB" b="1" dirty="0"/>
          </a:p>
        </p:txBody>
      </p:sp>
    </p:spTree>
    <p:extLst>
      <p:ext uri="{BB962C8B-B14F-4D97-AF65-F5344CB8AC3E}">
        <p14:creationId xmlns:p14="http://schemas.microsoft.com/office/powerpoint/2010/main" val="1784884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chemeClr val="tx1"/>
                </a:solidFill>
              </a:rPr>
              <a:t>On-going Maintenance</a:t>
            </a:r>
            <a:endParaRPr lang="en-GB" sz="4000" b="1" dirty="0">
              <a:solidFill>
                <a:schemeClr val="tx1"/>
              </a:solidFill>
            </a:endParaRPr>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r>
              <a:rPr lang="en-GB" sz="2000" b="1" dirty="0" smtClean="0">
                <a:solidFill>
                  <a:schemeClr val="tx1"/>
                </a:solidFill>
              </a:rPr>
              <a:t>The majority of the funding is one off funding from external bodies leaving the management company to pick up the ongoing running, maintenance and replacement costs, with little scope for new external money to support this in the current economic climate.</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23983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chemeClr val="tx1"/>
                </a:solidFill>
              </a:rPr>
              <a:t>Monitoring</a:t>
            </a:r>
            <a:endParaRPr lang="en-GB" sz="4000" b="1" dirty="0">
              <a:solidFill>
                <a:schemeClr val="tx1"/>
              </a:solidFill>
            </a:endParaRPr>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sz="2000" b="1" dirty="0" smtClean="0">
                <a:solidFill>
                  <a:schemeClr val="tx1"/>
                </a:solidFill>
              </a:rPr>
              <a:t>The CCTV Suite is monitored 24 hours a day, 365 days a year.</a:t>
            </a:r>
          </a:p>
          <a:p>
            <a:pPr marL="0" indent="0">
              <a:buNone/>
            </a:pPr>
            <a:r>
              <a:rPr lang="en-GB" sz="2000" b="1" dirty="0" smtClean="0">
                <a:solidFill>
                  <a:schemeClr val="tx1"/>
                </a:solidFill>
              </a:rPr>
              <a:t>Staff must be competent, fully trained approved operators.  They must meet Norfolk and Suffolk Constabulary Police vetting standards criteria and agree to comply with the vetting  protocol.</a:t>
            </a:r>
          </a:p>
          <a:p>
            <a:pPr marL="0" indent="0">
              <a:buNone/>
            </a:pPr>
            <a:r>
              <a:rPr lang="en-GB" sz="2000" b="1" dirty="0" smtClean="0">
                <a:solidFill>
                  <a:schemeClr val="tx1"/>
                </a:solidFill>
              </a:rPr>
              <a:t>There are currently 5 full time equivalent staff plus casual staff who work to a 6 day rota which includes 2 early shifts, 2 late shifts and 2 night shifts.</a:t>
            </a:r>
            <a:endParaRPr lang="en-GB" sz="2000" b="1" dirty="0">
              <a:solidFill>
                <a:schemeClr val="tx1"/>
              </a:solidFill>
            </a:endParaRPr>
          </a:p>
        </p:txBody>
      </p:sp>
    </p:spTree>
    <p:extLst>
      <p:ext uri="{BB962C8B-B14F-4D97-AF65-F5344CB8AC3E}">
        <p14:creationId xmlns:p14="http://schemas.microsoft.com/office/powerpoint/2010/main" val="3170608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chemeClr val="tx1"/>
                </a:solidFill>
              </a:rPr>
              <a:t>Duties</a:t>
            </a:r>
            <a:endParaRPr lang="en-GB" sz="4000" b="1" dirty="0">
              <a:solidFill>
                <a:schemeClr val="tx1"/>
              </a:solidFill>
            </a:endParaRPr>
          </a:p>
        </p:txBody>
      </p:sp>
      <p:sp>
        <p:nvSpPr>
          <p:cNvPr id="3" name="Content Placeholder 2"/>
          <p:cNvSpPr>
            <a:spLocks noGrp="1"/>
          </p:cNvSpPr>
          <p:nvPr>
            <p:ph idx="1"/>
          </p:nvPr>
        </p:nvSpPr>
        <p:spPr>
          <a:xfrm>
            <a:off x="2589212" y="1720735"/>
            <a:ext cx="8915400" cy="4854632"/>
          </a:xfrm>
        </p:spPr>
        <p:txBody>
          <a:bodyPr>
            <a:normAutofit fontScale="62500" lnSpcReduction="20000"/>
          </a:bodyPr>
          <a:lstStyle/>
          <a:p>
            <a:r>
              <a:rPr lang="en-GB" sz="2400" b="1" dirty="0" smtClean="0">
                <a:solidFill>
                  <a:schemeClr val="tx1"/>
                </a:solidFill>
              </a:rPr>
              <a:t>Monitoring of CCTV cameras and completion of all necessary logs during the course of a shift</a:t>
            </a:r>
          </a:p>
          <a:p>
            <a:r>
              <a:rPr lang="en-GB" sz="2400" b="1" dirty="0" smtClean="0">
                <a:solidFill>
                  <a:schemeClr val="tx1"/>
                </a:solidFill>
              </a:rPr>
              <a:t>Locate images, instruct and assist Police Officers on the review desk ensuring all associated paperwork is completed and procedures complied with</a:t>
            </a:r>
          </a:p>
          <a:p>
            <a:r>
              <a:rPr lang="en-GB" sz="2400" b="1" dirty="0" smtClean="0">
                <a:solidFill>
                  <a:schemeClr val="tx1"/>
                </a:solidFill>
              </a:rPr>
              <a:t>Monitoring the safety of lone workers via radio and telephone</a:t>
            </a:r>
          </a:p>
          <a:p>
            <a:r>
              <a:rPr lang="en-GB" sz="2400" b="1" dirty="0" smtClean="0">
                <a:solidFill>
                  <a:schemeClr val="tx1"/>
                </a:solidFill>
              </a:rPr>
              <a:t>Monitoring the shop radio scheme for the town centre, users of </a:t>
            </a:r>
            <a:r>
              <a:rPr lang="en-GB" sz="2400" b="1" dirty="0" err="1" smtClean="0">
                <a:solidFill>
                  <a:schemeClr val="tx1"/>
                </a:solidFill>
              </a:rPr>
              <a:t>Nightsafe</a:t>
            </a:r>
            <a:r>
              <a:rPr lang="en-GB" sz="2400" b="1" dirty="0" smtClean="0">
                <a:solidFill>
                  <a:schemeClr val="tx1"/>
                </a:solidFill>
              </a:rPr>
              <a:t> and the Town Pastors</a:t>
            </a:r>
          </a:p>
          <a:p>
            <a:r>
              <a:rPr lang="en-GB" sz="2400" b="1" dirty="0" smtClean="0">
                <a:solidFill>
                  <a:schemeClr val="tx1"/>
                </a:solidFill>
              </a:rPr>
              <a:t>Seasonal and ad hoc monitoring of Environmental Health Officers</a:t>
            </a:r>
          </a:p>
          <a:p>
            <a:r>
              <a:rPr lang="en-GB" sz="2400" b="1" dirty="0" smtClean="0">
                <a:solidFill>
                  <a:schemeClr val="tx1"/>
                </a:solidFill>
              </a:rPr>
              <a:t>Separate Police radio system which creates a direct link between the Police control room and the CCTV operator, or direct point to point conversation with a Police Officer.  The Police will regularly update CCTV regarding recent incidents, missing persons and persons of interest to name a few.  CCTV can contact the Police in an emergency or to update them on a specific incident.</a:t>
            </a:r>
          </a:p>
          <a:p>
            <a:r>
              <a:rPr lang="en-GB" sz="2400" b="1" dirty="0" smtClean="0">
                <a:solidFill>
                  <a:schemeClr val="tx1"/>
                </a:solidFill>
              </a:rPr>
              <a:t>First point of contact for major incidents/emergencies in accordance with the Councils Major Incident Plan in order to comply with the Civil Contingencies Act.  </a:t>
            </a:r>
          </a:p>
          <a:p>
            <a:r>
              <a:rPr lang="en-GB" sz="2400" b="1" dirty="0" smtClean="0">
                <a:solidFill>
                  <a:schemeClr val="tx1"/>
                </a:solidFill>
              </a:rPr>
              <a:t>Acting as a focal point for communications with other agencies and members of the public.</a:t>
            </a:r>
          </a:p>
          <a:p>
            <a:r>
              <a:rPr lang="en-GB" sz="2400" b="1" dirty="0" smtClean="0">
                <a:solidFill>
                  <a:schemeClr val="tx1"/>
                </a:solidFill>
              </a:rPr>
              <a:t>Providing information and assistance to members of the public out of hours; including contacting other agencies to report e.g. street lights out, lost/found dogs, blocked drains </a:t>
            </a:r>
            <a:r>
              <a:rPr lang="en-GB" sz="2400" b="1" dirty="0" err="1" smtClean="0">
                <a:solidFill>
                  <a:schemeClr val="tx1"/>
                </a:solidFill>
              </a:rPr>
              <a:t>etc</a:t>
            </a:r>
            <a:endParaRPr lang="en-GB" sz="2400" b="1" dirty="0" smtClean="0">
              <a:solidFill>
                <a:schemeClr val="tx1"/>
              </a:solidFill>
            </a:endParaRPr>
          </a:p>
          <a:p>
            <a:endParaRPr lang="en-GB" dirty="0"/>
          </a:p>
        </p:txBody>
      </p:sp>
    </p:spTree>
    <p:extLst>
      <p:ext uri="{BB962C8B-B14F-4D97-AF65-F5344CB8AC3E}">
        <p14:creationId xmlns:p14="http://schemas.microsoft.com/office/powerpoint/2010/main" val="2955850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chemeClr val="tx1"/>
                </a:solidFill>
              </a:rPr>
              <a:t>Out of Hours Statistics 2017</a:t>
            </a:r>
            <a:endParaRPr lang="en-GB" sz="4000" b="1"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18590073"/>
              </p:ext>
            </p:extLst>
          </p:nvPr>
        </p:nvGraphicFramePr>
        <p:xfrm>
          <a:off x="2152996" y="1221974"/>
          <a:ext cx="7938653" cy="5577836"/>
        </p:xfrm>
        <a:graphic>
          <a:graphicData uri="http://schemas.openxmlformats.org/drawingml/2006/table">
            <a:tbl>
              <a:tblPr>
                <a:tableStyleId>{5C22544A-7EE6-4342-B048-85BDC9FD1C3A}</a:tableStyleId>
              </a:tblPr>
              <a:tblGrid>
                <a:gridCol w="2353148">
                  <a:extLst>
                    <a:ext uri="{9D8B030D-6E8A-4147-A177-3AD203B41FA5}">
                      <a16:colId xmlns:a16="http://schemas.microsoft.com/office/drawing/2014/main" val="4098254853"/>
                    </a:ext>
                  </a:extLst>
                </a:gridCol>
                <a:gridCol w="413741">
                  <a:extLst>
                    <a:ext uri="{9D8B030D-6E8A-4147-A177-3AD203B41FA5}">
                      <a16:colId xmlns:a16="http://schemas.microsoft.com/office/drawing/2014/main" val="2602372236"/>
                    </a:ext>
                  </a:extLst>
                </a:gridCol>
                <a:gridCol w="413741">
                  <a:extLst>
                    <a:ext uri="{9D8B030D-6E8A-4147-A177-3AD203B41FA5}">
                      <a16:colId xmlns:a16="http://schemas.microsoft.com/office/drawing/2014/main" val="115158274"/>
                    </a:ext>
                  </a:extLst>
                </a:gridCol>
                <a:gridCol w="413741">
                  <a:extLst>
                    <a:ext uri="{9D8B030D-6E8A-4147-A177-3AD203B41FA5}">
                      <a16:colId xmlns:a16="http://schemas.microsoft.com/office/drawing/2014/main" val="632968826"/>
                    </a:ext>
                  </a:extLst>
                </a:gridCol>
                <a:gridCol w="413741">
                  <a:extLst>
                    <a:ext uri="{9D8B030D-6E8A-4147-A177-3AD203B41FA5}">
                      <a16:colId xmlns:a16="http://schemas.microsoft.com/office/drawing/2014/main" val="835605568"/>
                    </a:ext>
                  </a:extLst>
                </a:gridCol>
                <a:gridCol w="413741">
                  <a:extLst>
                    <a:ext uri="{9D8B030D-6E8A-4147-A177-3AD203B41FA5}">
                      <a16:colId xmlns:a16="http://schemas.microsoft.com/office/drawing/2014/main" val="3068469122"/>
                    </a:ext>
                  </a:extLst>
                </a:gridCol>
                <a:gridCol w="413741">
                  <a:extLst>
                    <a:ext uri="{9D8B030D-6E8A-4147-A177-3AD203B41FA5}">
                      <a16:colId xmlns:a16="http://schemas.microsoft.com/office/drawing/2014/main" val="4097004998"/>
                    </a:ext>
                  </a:extLst>
                </a:gridCol>
                <a:gridCol w="413741">
                  <a:extLst>
                    <a:ext uri="{9D8B030D-6E8A-4147-A177-3AD203B41FA5}">
                      <a16:colId xmlns:a16="http://schemas.microsoft.com/office/drawing/2014/main" val="3118048574"/>
                    </a:ext>
                  </a:extLst>
                </a:gridCol>
                <a:gridCol w="413741">
                  <a:extLst>
                    <a:ext uri="{9D8B030D-6E8A-4147-A177-3AD203B41FA5}">
                      <a16:colId xmlns:a16="http://schemas.microsoft.com/office/drawing/2014/main" val="2936320335"/>
                    </a:ext>
                  </a:extLst>
                </a:gridCol>
                <a:gridCol w="413741">
                  <a:extLst>
                    <a:ext uri="{9D8B030D-6E8A-4147-A177-3AD203B41FA5}">
                      <a16:colId xmlns:a16="http://schemas.microsoft.com/office/drawing/2014/main" val="2517577566"/>
                    </a:ext>
                  </a:extLst>
                </a:gridCol>
                <a:gridCol w="413741">
                  <a:extLst>
                    <a:ext uri="{9D8B030D-6E8A-4147-A177-3AD203B41FA5}">
                      <a16:colId xmlns:a16="http://schemas.microsoft.com/office/drawing/2014/main" val="249130259"/>
                    </a:ext>
                  </a:extLst>
                </a:gridCol>
                <a:gridCol w="413741">
                  <a:extLst>
                    <a:ext uri="{9D8B030D-6E8A-4147-A177-3AD203B41FA5}">
                      <a16:colId xmlns:a16="http://schemas.microsoft.com/office/drawing/2014/main" val="1117816585"/>
                    </a:ext>
                  </a:extLst>
                </a:gridCol>
                <a:gridCol w="413741">
                  <a:extLst>
                    <a:ext uri="{9D8B030D-6E8A-4147-A177-3AD203B41FA5}">
                      <a16:colId xmlns:a16="http://schemas.microsoft.com/office/drawing/2014/main" val="4205014937"/>
                    </a:ext>
                  </a:extLst>
                </a:gridCol>
                <a:gridCol w="620613">
                  <a:extLst>
                    <a:ext uri="{9D8B030D-6E8A-4147-A177-3AD203B41FA5}">
                      <a16:colId xmlns:a16="http://schemas.microsoft.com/office/drawing/2014/main" val="2759865481"/>
                    </a:ext>
                  </a:extLst>
                </a:gridCol>
              </a:tblGrid>
              <a:tr h="214216">
                <a:tc>
                  <a:txBody>
                    <a:bodyPr/>
                    <a:lstStyle/>
                    <a:p>
                      <a:pPr algn="r" fontAlgn="b"/>
                      <a:r>
                        <a:rPr lang="en-GB" sz="900" b="1" u="none" strike="noStrike" dirty="0">
                          <a:effectLst/>
                        </a:rPr>
                        <a:t>2017</a:t>
                      </a:r>
                      <a:endParaRPr lang="en-GB" sz="900" b="1" i="0" u="none" strike="noStrike" dirty="0">
                        <a:solidFill>
                          <a:srgbClr val="000000"/>
                        </a:solidFill>
                        <a:effectLst/>
                        <a:latin typeface="Calibri" panose="020F0502020204030204" pitchFamily="34" charset="0"/>
                      </a:endParaRPr>
                    </a:p>
                  </a:txBody>
                  <a:tcPr marL="6427" marR="6427" marT="6427" marB="0" anchor="b"/>
                </a:tc>
                <a:tc>
                  <a:txBody>
                    <a:bodyPr/>
                    <a:lstStyle/>
                    <a:p>
                      <a:pPr algn="l" fontAlgn="b"/>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l" fontAlgn="b"/>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l" fontAlgn="b"/>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l" fontAlgn="b"/>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l" fontAlgn="b"/>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l" fontAlgn="b"/>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l" fontAlgn="b"/>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l" fontAlgn="b"/>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l" fontAlgn="b"/>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l" fontAlgn="b"/>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l" fontAlgn="b"/>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l" fontAlgn="b"/>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l" fontAlgn="b"/>
                      <a:endParaRPr lang="en-GB" sz="700" b="1" i="0" u="none" strike="noStrike" dirty="0">
                        <a:solidFill>
                          <a:srgbClr val="000000"/>
                        </a:solidFill>
                        <a:effectLst/>
                        <a:latin typeface="Calibri" panose="020F0502020204030204" pitchFamily="34" charset="0"/>
                      </a:endParaRPr>
                    </a:p>
                  </a:txBody>
                  <a:tcPr marL="6427" marR="6427" marT="6427" marB="0" anchor="b"/>
                </a:tc>
                <a:extLst>
                  <a:ext uri="{0D108BD9-81ED-4DB2-BD59-A6C34878D82A}">
                    <a16:rowId xmlns:a16="http://schemas.microsoft.com/office/drawing/2014/main" val="1703222574"/>
                  </a:ext>
                </a:extLst>
              </a:tr>
              <a:tr h="173020">
                <a:tc>
                  <a:txBody>
                    <a:bodyPr/>
                    <a:lstStyle/>
                    <a:p>
                      <a:pPr algn="l" fontAlgn="b"/>
                      <a:r>
                        <a:rPr lang="en-GB" sz="700" b="1" u="none" strike="noStrike" dirty="0">
                          <a:effectLst/>
                        </a:rPr>
                        <a:t>Out of Hours Calls:  </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Jan</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Feb</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Mar</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Apr</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May</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Jun</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Jul</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Aug</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Sep</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Oct</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Nov</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Dec</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Total</a:t>
                      </a:r>
                      <a:endParaRPr lang="en-GB" sz="700" b="1" i="0" u="none" strike="noStrike" dirty="0">
                        <a:solidFill>
                          <a:srgbClr val="000000"/>
                        </a:solidFill>
                        <a:effectLst/>
                        <a:latin typeface="Calibri" panose="020F0502020204030204" pitchFamily="34" charset="0"/>
                      </a:endParaRPr>
                    </a:p>
                  </a:txBody>
                  <a:tcPr marL="6427" marR="6427" marT="6427" marB="0" anchor="b"/>
                </a:tc>
                <a:extLst>
                  <a:ext uri="{0D108BD9-81ED-4DB2-BD59-A6C34878D82A}">
                    <a16:rowId xmlns:a16="http://schemas.microsoft.com/office/drawing/2014/main" val="4024443617"/>
                  </a:ext>
                </a:extLst>
              </a:tr>
              <a:tr h="173020">
                <a:tc>
                  <a:txBody>
                    <a:bodyPr/>
                    <a:lstStyle/>
                    <a:p>
                      <a:pPr algn="l" fontAlgn="b"/>
                      <a:r>
                        <a:rPr lang="en-GB" sz="700" b="1" u="none" strike="noStrike">
                          <a:effectLst/>
                        </a:rPr>
                        <a:t>Barrier Requests</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6</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5</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31</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29</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64</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80</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13</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0</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232</a:t>
                      </a:r>
                      <a:endParaRPr lang="en-GB" sz="700" b="1" i="0" u="none" strike="noStrike" dirty="0">
                        <a:solidFill>
                          <a:srgbClr val="000000"/>
                        </a:solidFill>
                        <a:effectLst/>
                        <a:latin typeface="Calibri" panose="020F0502020204030204" pitchFamily="34" charset="0"/>
                      </a:endParaRPr>
                    </a:p>
                  </a:txBody>
                  <a:tcPr marL="6427" marR="6427" marT="6427" marB="0" anchor="b"/>
                </a:tc>
                <a:extLst>
                  <a:ext uri="{0D108BD9-81ED-4DB2-BD59-A6C34878D82A}">
                    <a16:rowId xmlns:a16="http://schemas.microsoft.com/office/drawing/2014/main" val="2230101012"/>
                  </a:ext>
                </a:extLst>
              </a:tr>
              <a:tr h="173020">
                <a:tc>
                  <a:txBody>
                    <a:bodyPr/>
                    <a:lstStyle/>
                    <a:p>
                      <a:pPr algn="l" fontAlgn="b"/>
                      <a:r>
                        <a:rPr lang="en-GB" sz="700" b="1" u="none" strike="noStrike" dirty="0">
                          <a:effectLst/>
                        </a:rPr>
                        <a:t>Bus Shelters</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4</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0</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0</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0</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0</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6</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12</a:t>
                      </a:r>
                      <a:endParaRPr lang="en-GB" sz="700" b="1" i="0" u="none" strike="noStrike" dirty="0">
                        <a:solidFill>
                          <a:srgbClr val="000000"/>
                        </a:solidFill>
                        <a:effectLst/>
                        <a:latin typeface="Calibri" panose="020F0502020204030204" pitchFamily="34" charset="0"/>
                      </a:endParaRPr>
                    </a:p>
                  </a:txBody>
                  <a:tcPr marL="6427" marR="6427" marT="6427" marB="0" anchor="b"/>
                </a:tc>
                <a:extLst>
                  <a:ext uri="{0D108BD9-81ED-4DB2-BD59-A6C34878D82A}">
                    <a16:rowId xmlns:a16="http://schemas.microsoft.com/office/drawing/2014/main" val="4210926803"/>
                  </a:ext>
                </a:extLst>
              </a:tr>
              <a:tr h="173020">
                <a:tc>
                  <a:txBody>
                    <a:bodyPr/>
                    <a:lstStyle/>
                    <a:p>
                      <a:pPr algn="l" fontAlgn="b"/>
                      <a:r>
                        <a:rPr lang="en-GB" sz="700" b="1" u="none" strike="noStrike">
                          <a:effectLst/>
                        </a:rPr>
                        <a:t>Car Parks</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14</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15</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0</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31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7</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5</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14</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5</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5</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0</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110</a:t>
                      </a:r>
                      <a:endParaRPr lang="en-GB" sz="700" b="1" i="0" u="none" strike="noStrike" dirty="0">
                        <a:solidFill>
                          <a:srgbClr val="000000"/>
                        </a:solidFill>
                        <a:effectLst/>
                        <a:latin typeface="Calibri" panose="020F0502020204030204" pitchFamily="34" charset="0"/>
                      </a:endParaRPr>
                    </a:p>
                  </a:txBody>
                  <a:tcPr marL="6427" marR="6427" marT="6427" marB="0" anchor="b"/>
                </a:tc>
                <a:extLst>
                  <a:ext uri="{0D108BD9-81ED-4DB2-BD59-A6C34878D82A}">
                    <a16:rowId xmlns:a16="http://schemas.microsoft.com/office/drawing/2014/main" val="3417962174"/>
                  </a:ext>
                </a:extLst>
              </a:tr>
              <a:tr h="173020">
                <a:tc>
                  <a:txBody>
                    <a:bodyPr/>
                    <a:lstStyle/>
                    <a:p>
                      <a:pPr algn="l" fontAlgn="b"/>
                      <a:r>
                        <a:rPr lang="en-GB" sz="700" b="1" u="none" strike="noStrike">
                          <a:effectLst/>
                        </a:rPr>
                        <a:t>Caravan/Camp Sites</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1</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0</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0</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8</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23</a:t>
                      </a:r>
                      <a:endParaRPr lang="en-GB" sz="700" b="1" i="0" u="none" strike="noStrike" dirty="0">
                        <a:solidFill>
                          <a:srgbClr val="000000"/>
                        </a:solidFill>
                        <a:effectLst/>
                        <a:latin typeface="Calibri" panose="020F0502020204030204" pitchFamily="34" charset="0"/>
                      </a:endParaRPr>
                    </a:p>
                  </a:txBody>
                  <a:tcPr marL="6427" marR="6427" marT="6427" marB="0" anchor="b"/>
                </a:tc>
                <a:extLst>
                  <a:ext uri="{0D108BD9-81ED-4DB2-BD59-A6C34878D82A}">
                    <a16:rowId xmlns:a16="http://schemas.microsoft.com/office/drawing/2014/main" val="2379291254"/>
                  </a:ext>
                </a:extLst>
              </a:tr>
              <a:tr h="173020">
                <a:tc>
                  <a:txBody>
                    <a:bodyPr/>
                    <a:lstStyle/>
                    <a:p>
                      <a:pPr algn="l" fontAlgn="b"/>
                      <a:r>
                        <a:rPr lang="en-GB" sz="700" b="1" u="none" strike="noStrike">
                          <a:effectLst/>
                        </a:rPr>
                        <a:t>Cleansing</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4</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5</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4</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6</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5</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4</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41</a:t>
                      </a:r>
                      <a:endParaRPr lang="en-GB" sz="700" b="1" i="0" u="none" strike="noStrike" dirty="0">
                        <a:solidFill>
                          <a:srgbClr val="000000"/>
                        </a:solidFill>
                        <a:effectLst/>
                        <a:latin typeface="Calibri" panose="020F0502020204030204" pitchFamily="34" charset="0"/>
                      </a:endParaRPr>
                    </a:p>
                  </a:txBody>
                  <a:tcPr marL="6427" marR="6427" marT="6427" marB="0" anchor="b"/>
                </a:tc>
                <a:extLst>
                  <a:ext uri="{0D108BD9-81ED-4DB2-BD59-A6C34878D82A}">
                    <a16:rowId xmlns:a16="http://schemas.microsoft.com/office/drawing/2014/main" val="433228620"/>
                  </a:ext>
                </a:extLst>
              </a:tr>
              <a:tr h="173020">
                <a:tc>
                  <a:txBody>
                    <a:bodyPr/>
                    <a:lstStyle/>
                    <a:p>
                      <a:pPr algn="l" fontAlgn="b"/>
                      <a:r>
                        <a:rPr lang="en-GB" sz="700" b="1" u="none" strike="noStrike">
                          <a:effectLst/>
                        </a:rPr>
                        <a:t>Coastal Oil Pollution</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7</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0</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0</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7</a:t>
                      </a:r>
                      <a:endParaRPr lang="en-GB" sz="700" b="1" i="0" u="none" strike="noStrike" dirty="0">
                        <a:solidFill>
                          <a:srgbClr val="000000"/>
                        </a:solidFill>
                        <a:effectLst/>
                        <a:latin typeface="Calibri" panose="020F0502020204030204" pitchFamily="34" charset="0"/>
                      </a:endParaRPr>
                    </a:p>
                  </a:txBody>
                  <a:tcPr marL="6427" marR="6427" marT="6427" marB="0" anchor="b"/>
                </a:tc>
                <a:extLst>
                  <a:ext uri="{0D108BD9-81ED-4DB2-BD59-A6C34878D82A}">
                    <a16:rowId xmlns:a16="http://schemas.microsoft.com/office/drawing/2014/main" val="2719405653"/>
                  </a:ext>
                </a:extLst>
              </a:tr>
              <a:tr h="173020">
                <a:tc>
                  <a:txBody>
                    <a:bodyPr/>
                    <a:lstStyle/>
                    <a:p>
                      <a:pPr algn="l" fontAlgn="b"/>
                      <a:r>
                        <a:rPr lang="en-GB" sz="700" b="1" u="none" strike="noStrike">
                          <a:effectLst/>
                        </a:rPr>
                        <a:t>Corporate Property</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6</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4</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1</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4</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6</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5</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6</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6</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5</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4</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8</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57</a:t>
                      </a:r>
                      <a:endParaRPr lang="en-GB" sz="700" b="1" i="0" u="none" strike="noStrike" dirty="0">
                        <a:solidFill>
                          <a:srgbClr val="000000"/>
                        </a:solidFill>
                        <a:effectLst/>
                        <a:latin typeface="Calibri" panose="020F0502020204030204" pitchFamily="34" charset="0"/>
                      </a:endParaRPr>
                    </a:p>
                  </a:txBody>
                  <a:tcPr marL="6427" marR="6427" marT="6427" marB="0" anchor="b"/>
                </a:tc>
                <a:extLst>
                  <a:ext uri="{0D108BD9-81ED-4DB2-BD59-A6C34878D82A}">
                    <a16:rowId xmlns:a16="http://schemas.microsoft.com/office/drawing/2014/main" val="2616075482"/>
                  </a:ext>
                </a:extLst>
              </a:tr>
              <a:tr h="173020">
                <a:tc>
                  <a:txBody>
                    <a:bodyPr/>
                    <a:lstStyle/>
                    <a:p>
                      <a:pPr algn="l" fontAlgn="b"/>
                      <a:r>
                        <a:rPr lang="en-GB" sz="700" b="1" u="none" strike="noStrike">
                          <a:effectLst/>
                        </a:rPr>
                        <a:t>Dangerous Structures</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3</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1</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0</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9</a:t>
                      </a:r>
                      <a:endParaRPr lang="en-GB" sz="700" b="1" i="0" u="none" strike="noStrike" dirty="0">
                        <a:solidFill>
                          <a:srgbClr val="000000"/>
                        </a:solidFill>
                        <a:effectLst/>
                        <a:latin typeface="Calibri" panose="020F0502020204030204" pitchFamily="34" charset="0"/>
                      </a:endParaRPr>
                    </a:p>
                  </a:txBody>
                  <a:tcPr marL="6427" marR="6427" marT="6427" marB="0" anchor="b"/>
                </a:tc>
                <a:extLst>
                  <a:ext uri="{0D108BD9-81ED-4DB2-BD59-A6C34878D82A}">
                    <a16:rowId xmlns:a16="http://schemas.microsoft.com/office/drawing/2014/main" val="4030701652"/>
                  </a:ext>
                </a:extLst>
              </a:tr>
              <a:tr h="173020">
                <a:tc>
                  <a:txBody>
                    <a:bodyPr/>
                    <a:lstStyle/>
                    <a:p>
                      <a:pPr algn="l" fontAlgn="b"/>
                      <a:r>
                        <a:rPr lang="en-GB" sz="700" b="1" u="none" strike="noStrike">
                          <a:effectLst/>
                        </a:rPr>
                        <a:t>Dead Animals</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3</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5</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0</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1</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24</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41</a:t>
                      </a:r>
                      <a:endParaRPr lang="en-GB" sz="700" b="1" i="0" u="none" strike="noStrike" dirty="0">
                        <a:solidFill>
                          <a:srgbClr val="000000"/>
                        </a:solidFill>
                        <a:effectLst/>
                        <a:latin typeface="Calibri" panose="020F0502020204030204" pitchFamily="34" charset="0"/>
                      </a:endParaRPr>
                    </a:p>
                  </a:txBody>
                  <a:tcPr marL="6427" marR="6427" marT="6427" marB="0" anchor="b"/>
                </a:tc>
                <a:extLst>
                  <a:ext uri="{0D108BD9-81ED-4DB2-BD59-A6C34878D82A}">
                    <a16:rowId xmlns:a16="http://schemas.microsoft.com/office/drawing/2014/main" val="1923588514"/>
                  </a:ext>
                </a:extLst>
              </a:tr>
              <a:tr h="173020">
                <a:tc>
                  <a:txBody>
                    <a:bodyPr/>
                    <a:lstStyle/>
                    <a:p>
                      <a:pPr algn="l" fontAlgn="b"/>
                      <a:r>
                        <a:rPr lang="en-GB" sz="700" b="1" u="none" strike="noStrike">
                          <a:effectLst/>
                        </a:rPr>
                        <a:t>Drainage &amp; Pumping</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6</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4</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4</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7</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1</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0</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25</a:t>
                      </a:r>
                      <a:endParaRPr lang="en-GB" sz="700" b="1" i="0" u="none" strike="noStrike" dirty="0">
                        <a:solidFill>
                          <a:srgbClr val="000000"/>
                        </a:solidFill>
                        <a:effectLst/>
                        <a:latin typeface="Calibri" panose="020F0502020204030204" pitchFamily="34" charset="0"/>
                      </a:endParaRPr>
                    </a:p>
                  </a:txBody>
                  <a:tcPr marL="6427" marR="6427" marT="6427" marB="0" anchor="b"/>
                </a:tc>
                <a:extLst>
                  <a:ext uri="{0D108BD9-81ED-4DB2-BD59-A6C34878D82A}">
                    <a16:rowId xmlns:a16="http://schemas.microsoft.com/office/drawing/2014/main" val="2125389450"/>
                  </a:ext>
                </a:extLst>
              </a:tr>
              <a:tr h="173020">
                <a:tc>
                  <a:txBody>
                    <a:bodyPr/>
                    <a:lstStyle/>
                    <a:p>
                      <a:pPr algn="l" fontAlgn="b"/>
                      <a:r>
                        <a:rPr lang="en-GB" sz="700" b="1" u="none" strike="noStrike">
                          <a:effectLst/>
                        </a:rPr>
                        <a:t>Environmental Health</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3</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3</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1</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3</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16</a:t>
                      </a:r>
                      <a:endParaRPr lang="en-GB" sz="700" b="1" i="0" u="none" strike="noStrike" dirty="0">
                        <a:solidFill>
                          <a:srgbClr val="000000"/>
                        </a:solidFill>
                        <a:effectLst/>
                        <a:latin typeface="Calibri" panose="020F0502020204030204" pitchFamily="34" charset="0"/>
                      </a:endParaRPr>
                    </a:p>
                  </a:txBody>
                  <a:tcPr marL="6427" marR="6427" marT="6427" marB="0" anchor="b"/>
                </a:tc>
                <a:extLst>
                  <a:ext uri="{0D108BD9-81ED-4DB2-BD59-A6C34878D82A}">
                    <a16:rowId xmlns:a16="http://schemas.microsoft.com/office/drawing/2014/main" val="3030605769"/>
                  </a:ext>
                </a:extLst>
              </a:tr>
              <a:tr h="173020">
                <a:tc>
                  <a:txBody>
                    <a:bodyPr/>
                    <a:lstStyle/>
                    <a:p>
                      <a:pPr algn="l" fontAlgn="b"/>
                      <a:r>
                        <a:rPr lang="en-GB" sz="700" b="1" u="none" strike="noStrike">
                          <a:effectLst/>
                        </a:rPr>
                        <a:t>Flood Warnings</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116</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34</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6</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0</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160</a:t>
                      </a:r>
                      <a:endParaRPr lang="en-GB" sz="700" b="1" i="0" u="none" strike="noStrike" dirty="0">
                        <a:solidFill>
                          <a:srgbClr val="000000"/>
                        </a:solidFill>
                        <a:effectLst/>
                        <a:latin typeface="Calibri" panose="020F0502020204030204" pitchFamily="34" charset="0"/>
                      </a:endParaRPr>
                    </a:p>
                  </a:txBody>
                  <a:tcPr marL="6427" marR="6427" marT="6427" marB="0" anchor="b"/>
                </a:tc>
                <a:extLst>
                  <a:ext uri="{0D108BD9-81ED-4DB2-BD59-A6C34878D82A}">
                    <a16:rowId xmlns:a16="http://schemas.microsoft.com/office/drawing/2014/main" val="2851648073"/>
                  </a:ext>
                </a:extLst>
              </a:tr>
              <a:tr h="173020">
                <a:tc>
                  <a:txBody>
                    <a:bodyPr/>
                    <a:lstStyle/>
                    <a:p>
                      <a:pPr algn="l" fontAlgn="b"/>
                      <a:r>
                        <a:rPr lang="en-GB" sz="700" b="1" u="none" strike="noStrike">
                          <a:effectLst/>
                        </a:rPr>
                        <a:t>Flooding - Private</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14</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0</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0</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15</a:t>
                      </a:r>
                      <a:endParaRPr lang="en-GB" sz="700" b="1" i="0" u="none" strike="noStrike" dirty="0">
                        <a:solidFill>
                          <a:srgbClr val="000000"/>
                        </a:solidFill>
                        <a:effectLst/>
                        <a:latin typeface="Calibri" panose="020F0502020204030204" pitchFamily="34" charset="0"/>
                      </a:endParaRPr>
                    </a:p>
                  </a:txBody>
                  <a:tcPr marL="6427" marR="6427" marT="6427" marB="0" anchor="b"/>
                </a:tc>
                <a:extLst>
                  <a:ext uri="{0D108BD9-81ED-4DB2-BD59-A6C34878D82A}">
                    <a16:rowId xmlns:a16="http://schemas.microsoft.com/office/drawing/2014/main" val="2652456886"/>
                  </a:ext>
                </a:extLst>
              </a:tr>
              <a:tr h="173020">
                <a:tc>
                  <a:txBody>
                    <a:bodyPr/>
                    <a:lstStyle/>
                    <a:p>
                      <a:pPr algn="l" fontAlgn="b"/>
                      <a:r>
                        <a:rPr lang="en-GB" sz="700" b="1" u="none" strike="noStrike">
                          <a:effectLst/>
                        </a:rPr>
                        <a:t>Highways </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4</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3</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1</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16</a:t>
                      </a:r>
                      <a:endParaRPr lang="en-GB" sz="700" b="1" i="0" u="none" strike="noStrike" dirty="0">
                        <a:solidFill>
                          <a:srgbClr val="000000"/>
                        </a:solidFill>
                        <a:effectLst/>
                        <a:latin typeface="Calibri" panose="020F0502020204030204" pitchFamily="34" charset="0"/>
                      </a:endParaRPr>
                    </a:p>
                  </a:txBody>
                  <a:tcPr marL="6427" marR="6427" marT="6427" marB="0" anchor="b"/>
                </a:tc>
                <a:extLst>
                  <a:ext uri="{0D108BD9-81ED-4DB2-BD59-A6C34878D82A}">
                    <a16:rowId xmlns:a16="http://schemas.microsoft.com/office/drawing/2014/main" val="4069552220"/>
                  </a:ext>
                </a:extLst>
              </a:tr>
              <a:tr h="173020">
                <a:tc>
                  <a:txBody>
                    <a:bodyPr/>
                    <a:lstStyle/>
                    <a:p>
                      <a:pPr algn="l" fontAlgn="b"/>
                      <a:r>
                        <a:rPr lang="en-GB" sz="700" b="1" u="none" strike="noStrike">
                          <a:effectLst/>
                        </a:rPr>
                        <a:t>Highways Electrical</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0</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38</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43</a:t>
                      </a:r>
                      <a:endParaRPr lang="en-GB" sz="700" b="1" i="0" u="none" strike="noStrike" dirty="0">
                        <a:solidFill>
                          <a:srgbClr val="000000"/>
                        </a:solidFill>
                        <a:effectLst/>
                        <a:latin typeface="Calibri" panose="020F0502020204030204" pitchFamily="34" charset="0"/>
                      </a:endParaRPr>
                    </a:p>
                  </a:txBody>
                  <a:tcPr marL="6427" marR="6427" marT="6427" marB="0" anchor="b"/>
                </a:tc>
                <a:extLst>
                  <a:ext uri="{0D108BD9-81ED-4DB2-BD59-A6C34878D82A}">
                    <a16:rowId xmlns:a16="http://schemas.microsoft.com/office/drawing/2014/main" val="752379889"/>
                  </a:ext>
                </a:extLst>
              </a:tr>
              <a:tr h="173020">
                <a:tc>
                  <a:txBody>
                    <a:bodyPr/>
                    <a:lstStyle/>
                    <a:p>
                      <a:pPr algn="l" fontAlgn="b"/>
                      <a:r>
                        <a:rPr lang="en-GB" sz="700" b="1" u="none" strike="noStrike">
                          <a:effectLst/>
                        </a:rPr>
                        <a:t>Homelessness</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5</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5</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4</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2</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4</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3</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27</a:t>
                      </a:r>
                      <a:endParaRPr lang="en-GB" sz="700" b="1" i="0" u="none" strike="noStrike" dirty="0">
                        <a:solidFill>
                          <a:srgbClr val="000000"/>
                        </a:solidFill>
                        <a:effectLst/>
                        <a:latin typeface="Calibri" panose="020F0502020204030204" pitchFamily="34" charset="0"/>
                      </a:endParaRPr>
                    </a:p>
                  </a:txBody>
                  <a:tcPr marL="6427" marR="6427" marT="6427" marB="0" anchor="b"/>
                </a:tc>
                <a:extLst>
                  <a:ext uri="{0D108BD9-81ED-4DB2-BD59-A6C34878D82A}">
                    <a16:rowId xmlns:a16="http://schemas.microsoft.com/office/drawing/2014/main" val="669359806"/>
                  </a:ext>
                </a:extLst>
              </a:tr>
              <a:tr h="173020">
                <a:tc>
                  <a:txBody>
                    <a:bodyPr/>
                    <a:lstStyle/>
                    <a:p>
                      <a:pPr algn="l" fontAlgn="b"/>
                      <a:r>
                        <a:rPr lang="en-GB" sz="700" b="1" u="none" strike="noStrike">
                          <a:effectLst/>
                        </a:rPr>
                        <a:t>Major Incidents</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2</a:t>
                      </a:r>
                      <a:endParaRPr lang="en-GB" sz="700" b="1" i="0" u="none" strike="noStrike" dirty="0">
                        <a:solidFill>
                          <a:srgbClr val="000000"/>
                        </a:solidFill>
                        <a:effectLst/>
                        <a:latin typeface="Calibri" panose="020F0502020204030204" pitchFamily="34" charset="0"/>
                      </a:endParaRPr>
                    </a:p>
                  </a:txBody>
                  <a:tcPr marL="6427" marR="6427" marT="6427" marB="0" anchor="b"/>
                </a:tc>
                <a:extLst>
                  <a:ext uri="{0D108BD9-81ED-4DB2-BD59-A6C34878D82A}">
                    <a16:rowId xmlns:a16="http://schemas.microsoft.com/office/drawing/2014/main" val="1113218114"/>
                  </a:ext>
                </a:extLst>
              </a:tr>
              <a:tr h="173020">
                <a:tc>
                  <a:txBody>
                    <a:bodyPr/>
                    <a:lstStyle/>
                    <a:p>
                      <a:pPr algn="l" fontAlgn="b"/>
                      <a:r>
                        <a:rPr lang="en-GB" sz="700" b="1" u="none" strike="noStrike">
                          <a:effectLst/>
                        </a:rPr>
                        <a:t>Misdirected Calls</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5</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16</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32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26</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29</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3</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33</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23</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7</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187</a:t>
                      </a:r>
                      <a:endParaRPr lang="en-GB" sz="700" b="1" i="0" u="none" strike="noStrike" dirty="0">
                        <a:solidFill>
                          <a:srgbClr val="000000"/>
                        </a:solidFill>
                        <a:effectLst/>
                        <a:latin typeface="Calibri" panose="020F0502020204030204" pitchFamily="34" charset="0"/>
                      </a:endParaRPr>
                    </a:p>
                  </a:txBody>
                  <a:tcPr marL="6427" marR="6427" marT="6427" marB="0" anchor="b"/>
                </a:tc>
                <a:extLst>
                  <a:ext uri="{0D108BD9-81ED-4DB2-BD59-A6C34878D82A}">
                    <a16:rowId xmlns:a16="http://schemas.microsoft.com/office/drawing/2014/main" val="2976615407"/>
                  </a:ext>
                </a:extLst>
              </a:tr>
              <a:tr h="173020">
                <a:tc>
                  <a:txBody>
                    <a:bodyPr/>
                    <a:lstStyle/>
                    <a:p>
                      <a:pPr algn="l" fontAlgn="b"/>
                      <a:r>
                        <a:rPr lang="en-GB" sz="700" b="1" u="none" strike="noStrike">
                          <a:effectLst/>
                        </a:rPr>
                        <a:t>Play Areas</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3</a:t>
                      </a:r>
                      <a:endParaRPr lang="en-GB" sz="700" b="1" i="0" u="none" strike="noStrike">
                        <a:solidFill>
                          <a:srgbClr val="000000"/>
                        </a:solidFill>
                        <a:effectLst/>
                        <a:latin typeface="Calibri" panose="020F0502020204030204" pitchFamily="34" charset="0"/>
                      </a:endParaRPr>
                    </a:p>
                  </a:txBody>
                  <a:tcPr marL="6427" marR="6427" marT="6427" marB="0" anchor="b"/>
                </a:tc>
                <a:extLst>
                  <a:ext uri="{0D108BD9-81ED-4DB2-BD59-A6C34878D82A}">
                    <a16:rowId xmlns:a16="http://schemas.microsoft.com/office/drawing/2014/main" val="1376774469"/>
                  </a:ext>
                </a:extLst>
              </a:tr>
              <a:tr h="173020">
                <a:tc>
                  <a:txBody>
                    <a:bodyPr/>
                    <a:lstStyle/>
                    <a:p>
                      <a:pPr algn="l" fontAlgn="b"/>
                      <a:r>
                        <a:rPr lang="en-GB" sz="700" b="1" u="none" strike="noStrike">
                          <a:effectLst/>
                        </a:rPr>
                        <a:t>Potholes/Defects in Highway</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2</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3</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9</a:t>
                      </a:r>
                      <a:endParaRPr lang="en-GB" sz="700" b="1" i="0" u="none" strike="noStrike" dirty="0">
                        <a:solidFill>
                          <a:srgbClr val="000000"/>
                        </a:solidFill>
                        <a:effectLst/>
                        <a:latin typeface="Calibri" panose="020F0502020204030204" pitchFamily="34" charset="0"/>
                      </a:endParaRPr>
                    </a:p>
                  </a:txBody>
                  <a:tcPr marL="6427" marR="6427" marT="6427" marB="0" anchor="b"/>
                </a:tc>
                <a:extLst>
                  <a:ext uri="{0D108BD9-81ED-4DB2-BD59-A6C34878D82A}">
                    <a16:rowId xmlns:a16="http://schemas.microsoft.com/office/drawing/2014/main" val="1103698967"/>
                  </a:ext>
                </a:extLst>
              </a:tr>
              <a:tr h="173020">
                <a:tc>
                  <a:txBody>
                    <a:bodyPr/>
                    <a:lstStyle/>
                    <a:p>
                      <a:pPr algn="l" fontAlgn="b"/>
                      <a:r>
                        <a:rPr lang="en-GB" sz="700" b="1" u="none" strike="noStrike">
                          <a:effectLst/>
                        </a:rPr>
                        <a:t>Public Sewers</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6</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8</a:t>
                      </a:r>
                      <a:endParaRPr lang="en-GB" sz="700" b="1" i="0" u="none" strike="noStrike">
                        <a:solidFill>
                          <a:srgbClr val="000000"/>
                        </a:solidFill>
                        <a:effectLst/>
                        <a:latin typeface="Calibri" panose="020F0502020204030204" pitchFamily="34" charset="0"/>
                      </a:endParaRPr>
                    </a:p>
                  </a:txBody>
                  <a:tcPr marL="6427" marR="6427" marT="6427" marB="0" anchor="b"/>
                </a:tc>
                <a:extLst>
                  <a:ext uri="{0D108BD9-81ED-4DB2-BD59-A6C34878D82A}">
                    <a16:rowId xmlns:a16="http://schemas.microsoft.com/office/drawing/2014/main" val="2734156124"/>
                  </a:ext>
                </a:extLst>
              </a:tr>
              <a:tr h="173020">
                <a:tc>
                  <a:txBody>
                    <a:bodyPr/>
                    <a:lstStyle/>
                    <a:p>
                      <a:pPr algn="l" fontAlgn="b"/>
                      <a:r>
                        <a:rPr lang="en-GB" sz="700" b="1" u="none" strike="noStrike">
                          <a:effectLst/>
                        </a:rPr>
                        <a:t>Removals of Debris/Vehicles</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4</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4</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3</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1</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5</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24</a:t>
                      </a:r>
                      <a:endParaRPr lang="en-GB" sz="700" b="1" i="0" u="none" strike="noStrike" dirty="0">
                        <a:solidFill>
                          <a:srgbClr val="000000"/>
                        </a:solidFill>
                        <a:effectLst/>
                        <a:latin typeface="Calibri" panose="020F0502020204030204" pitchFamily="34" charset="0"/>
                      </a:endParaRPr>
                    </a:p>
                  </a:txBody>
                  <a:tcPr marL="6427" marR="6427" marT="6427" marB="0" anchor="b"/>
                </a:tc>
                <a:extLst>
                  <a:ext uri="{0D108BD9-81ED-4DB2-BD59-A6C34878D82A}">
                    <a16:rowId xmlns:a16="http://schemas.microsoft.com/office/drawing/2014/main" val="489951106"/>
                  </a:ext>
                </a:extLst>
              </a:tr>
              <a:tr h="173020">
                <a:tc>
                  <a:txBody>
                    <a:bodyPr/>
                    <a:lstStyle/>
                    <a:p>
                      <a:pPr algn="l" fontAlgn="b"/>
                      <a:r>
                        <a:rPr lang="en-GB" sz="700" b="1" u="none" strike="noStrike">
                          <a:effectLst/>
                        </a:rPr>
                        <a:t>Stray/Found Dogs</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16</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8</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8</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6</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13</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13</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5</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4</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4</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79</a:t>
                      </a:r>
                      <a:endParaRPr lang="en-GB" sz="700" b="1" i="0" u="none" strike="noStrike">
                        <a:solidFill>
                          <a:srgbClr val="000000"/>
                        </a:solidFill>
                        <a:effectLst/>
                        <a:latin typeface="Calibri" panose="020F0502020204030204" pitchFamily="34" charset="0"/>
                      </a:endParaRPr>
                    </a:p>
                  </a:txBody>
                  <a:tcPr marL="6427" marR="6427" marT="6427" marB="0" anchor="b"/>
                </a:tc>
                <a:extLst>
                  <a:ext uri="{0D108BD9-81ED-4DB2-BD59-A6C34878D82A}">
                    <a16:rowId xmlns:a16="http://schemas.microsoft.com/office/drawing/2014/main" val="4253772968"/>
                  </a:ext>
                </a:extLst>
              </a:tr>
              <a:tr h="173020">
                <a:tc>
                  <a:txBody>
                    <a:bodyPr/>
                    <a:lstStyle/>
                    <a:p>
                      <a:pPr algn="l" fontAlgn="b"/>
                      <a:r>
                        <a:rPr lang="en-GB" sz="700" b="1" u="none" strike="noStrike">
                          <a:effectLst/>
                        </a:rPr>
                        <a:t>Toilets</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6</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8</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4</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8</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11</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6</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5</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64</a:t>
                      </a:r>
                      <a:endParaRPr lang="en-GB" sz="700" b="1" i="0" u="none" strike="noStrike">
                        <a:solidFill>
                          <a:srgbClr val="000000"/>
                        </a:solidFill>
                        <a:effectLst/>
                        <a:latin typeface="Calibri" panose="020F0502020204030204" pitchFamily="34" charset="0"/>
                      </a:endParaRPr>
                    </a:p>
                  </a:txBody>
                  <a:tcPr marL="6427" marR="6427" marT="6427" marB="0" anchor="b"/>
                </a:tc>
                <a:extLst>
                  <a:ext uri="{0D108BD9-81ED-4DB2-BD59-A6C34878D82A}">
                    <a16:rowId xmlns:a16="http://schemas.microsoft.com/office/drawing/2014/main" val="1338488509"/>
                  </a:ext>
                </a:extLst>
              </a:tr>
              <a:tr h="173020">
                <a:tc>
                  <a:txBody>
                    <a:bodyPr/>
                    <a:lstStyle/>
                    <a:p>
                      <a:pPr algn="l" fontAlgn="b"/>
                      <a:r>
                        <a:rPr lang="en-GB" sz="700" b="1" u="none" strike="noStrike">
                          <a:effectLst/>
                        </a:rPr>
                        <a:t>Traffic Signals</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0</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2</a:t>
                      </a:r>
                      <a:endParaRPr lang="en-GB" sz="700" b="1" i="0" u="none" strike="noStrike" dirty="0">
                        <a:solidFill>
                          <a:srgbClr val="000000"/>
                        </a:solidFill>
                        <a:effectLst/>
                        <a:latin typeface="Calibri" panose="020F0502020204030204" pitchFamily="34" charset="0"/>
                      </a:endParaRPr>
                    </a:p>
                  </a:txBody>
                  <a:tcPr marL="6427" marR="6427" marT="6427" marB="0" anchor="b"/>
                </a:tc>
                <a:extLst>
                  <a:ext uri="{0D108BD9-81ED-4DB2-BD59-A6C34878D82A}">
                    <a16:rowId xmlns:a16="http://schemas.microsoft.com/office/drawing/2014/main" val="1799742263"/>
                  </a:ext>
                </a:extLst>
              </a:tr>
              <a:tr h="173020">
                <a:tc>
                  <a:txBody>
                    <a:bodyPr/>
                    <a:lstStyle/>
                    <a:p>
                      <a:pPr algn="l" fontAlgn="b"/>
                      <a:r>
                        <a:rPr lang="en-GB" sz="700" b="1" u="none" strike="noStrike">
                          <a:effectLst/>
                        </a:rPr>
                        <a:t>Travellers</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4</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3</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1</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9</a:t>
                      </a:r>
                      <a:endParaRPr lang="en-GB" sz="700" b="1" i="0" u="none" strike="noStrike" dirty="0">
                        <a:solidFill>
                          <a:srgbClr val="000000"/>
                        </a:solidFill>
                        <a:effectLst/>
                        <a:latin typeface="Calibri" panose="020F0502020204030204" pitchFamily="34" charset="0"/>
                      </a:endParaRPr>
                    </a:p>
                  </a:txBody>
                  <a:tcPr marL="6427" marR="6427" marT="6427" marB="0" anchor="b"/>
                </a:tc>
                <a:extLst>
                  <a:ext uri="{0D108BD9-81ED-4DB2-BD59-A6C34878D82A}">
                    <a16:rowId xmlns:a16="http://schemas.microsoft.com/office/drawing/2014/main" val="3816784759"/>
                  </a:ext>
                </a:extLst>
              </a:tr>
              <a:tr h="173020">
                <a:tc>
                  <a:txBody>
                    <a:bodyPr/>
                    <a:lstStyle/>
                    <a:p>
                      <a:pPr algn="l" fontAlgn="b"/>
                      <a:r>
                        <a:rPr lang="en-GB" sz="700" b="1" u="none" strike="noStrike">
                          <a:effectLst/>
                        </a:rPr>
                        <a:t>Trees/Grounds</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17</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4</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2</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0</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31</a:t>
                      </a:r>
                      <a:endParaRPr lang="en-GB" sz="700" b="1" i="0" u="none" strike="noStrike" dirty="0">
                        <a:solidFill>
                          <a:srgbClr val="000000"/>
                        </a:solidFill>
                        <a:effectLst/>
                        <a:latin typeface="Calibri" panose="020F0502020204030204" pitchFamily="34" charset="0"/>
                      </a:endParaRPr>
                    </a:p>
                  </a:txBody>
                  <a:tcPr marL="6427" marR="6427" marT="6427" marB="0" anchor="b"/>
                </a:tc>
                <a:extLst>
                  <a:ext uri="{0D108BD9-81ED-4DB2-BD59-A6C34878D82A}">
                    <a16:rowId xmlns:a16="http://schemas.microsoft.com/office/drawing/2014/main" val="3755412626"/>
                  </a:ext>
                </a:extLst>
              </a:tr>
              <a:tr h="173020">
                <a:tc>
                  <a:txBody>
                    <a:bodyPr/>
                    <a:lstStyle/>
                    <a:p>
                      <a:pPr algn="l" fontAlgn="b"/>
                      <a:r>
                        <a:rPr lang="en-GB" sz="700" b="1" u="none" strike="noStrike">
                          <a:effectLst/>
                        </a:rPr>
                        <a:t>Winter Maintenance</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18</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0</a:t>
                      </a:r>
                      <a:endParaRPr lang="en-GB" sz="700" b="1" i="0" u="none" strike="noStrike" dirty="0">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19</a:t>
                      </a:r>
                      <a:endParaRPr lang="en-GB" sz="700" b="1" i="0" u="none" strike="noStrike" dirty="0">
                        <a:solidFill>
                          <a:srgbClr val="000000"/>
                        </a:solidFill>
                        <a:effectLst/>
                        <a:latin typeface="Calibri" panose="020F0502020204030204" pitchFamily="34" charset="0"/>
                      </a:endParaRPr>
                    </a:p>
                  </a:txBody>
                  <a:tcPr marL="6427" marR="6427" marT="6427" marB="0" anchor="b"/>
                </a:tc>
                <a:extLst>
                  <a:ext uri="{0D108BD9-81ED-4DB2-BD59-A6C34878D82A}">
                    <a16:rowId xmlns:a16="http://schemas.microsoft.com/office/drawing/2014/main" val="1892315412"/>
                  </a:ext>
                </a:extLst>
              </a:tr>
              <a:tr h="173020">
                <a:tc>
                  <a:txBody>
                    <a:bodyPr/>
                    <a:lstStyle/>
                    <a:p>
                      <a:pPr algn="l" fontAlgn="b"/>
                      <a:r>
                        <a:rPr lang="en-GB" sz="700" b="1" u="none" strike="noStrike">
                          <a:effectLst/>
                        </a:rPr>
                        <a:t>Others</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6</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4</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3</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4</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5</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25</a:t>
                      </a:r>
                      <a:endParaRPr lang="en-GB" sz="700" b="1" i="0" u="none" strike="noStrike" dirty="0">
                        <a:solidFill>
                          <a:srgbClr val="000000"/>
                        </a:solidFill>
                        <a:effectLst/>
                        <a:latin typeface="Calibri" panose="020F0502020204030204" pitchFamily="34" charset="0"/>
                      </a:endParaRPr>
                    </a:p>
                  </a:txBody>
                  <a:tcPr marL="6427" marR="6427" marT="6427" marB="0" anchor="b"/>
                </a:tc>
                <a:extLst>
                  <a:ext uri="{0D108BD9-81ED-4DB2-BD59-A6C34878D82A}">
                    <a16:rowId xmlns:a16="http://schemas.microsoft.com/office/drawing/2014/main" val="1045261495"/>
                  </a:ext>
                </a:extLst>
              </a:tr>
              <a:tr h="173020">
                <a:tc>
                  <a:txBody>
                    <a:bodyPr/>
                    <a:lstStyle/>
                    <a:p>
                      <a:pPr algn="l" fontAlgn="b"/>
                      <a:r>
                        <a:rPr lang="en-GB" sz="700" b="1" u="none" strike="noStrike">
                          <a:effectLst/>
                        </a:rPr>
                        <a:t>Total</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197</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79</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80</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146</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105</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151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141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117</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61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82</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46</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a:effectLst/>
                        </a:rPr>
                        <a:t>91</a:t>
                      </a:r>
                      <a:endParaRPr lang="en-GB" sz="700" b="1" i="0" u="none" strike="noStrike">
                        <a:solidFill>
                          <a:srgbClr val="000000"/>
                        </a:solidFill>
                        <a:effectLst/>
                        <a:latin typeface="Calibri" panose="020F0502020204030204" pitchFamily="34" charset="0"/>
                      </a:endParaRPr>
                    </a:p>
                  </a:txBody>
                  <a:tcPr marL="6427" marR="6427" marT="6427" marB="0" anchor="b"/>
                </a:tc>
                <a:tc>
                  <a:txBody>
                    <a:bodyPr/>
                    <a:lstStyle/>
                    <a:p>
                      <a:pPr algn="ctr" fontAlgn="b"/>
                      <a:r>
                        <a:rPr lang="en-GB" sz="700" b="1" u="none" strike="noStrike" dirty="0">
                          <a:effectLst/>
                        </a:rPr>
                        <a:t>1296</a:t>
                      </a:r>
                      <a:endParaRPr lang="en-GB" sz="700" b="1" i="0" u="none" strike="noStrike" dirty="0">
                        <a:solidFill>
                          <a:srgbClr val="000000"/>
                        </a:solidFill>
                        <a:effectLst/>
                        <a:latin typeface="Calibri" panose="020F0502020204030204" pitchFamily="34" charset="0"/>
                      </a:endParaRPr>
                    </a:p>
                  </a:txBody>
                  <a:tcPr marL="6427" marR="6427" marT="6427" marB="0" anchor="b"/>
                </a:tc>
                <a:extLst>
                  <a:ext uri="{0D108BD9-81ED-4DB2-BD59-A6C34878D82A}">
                    <a16:rowId xmlns:a16="http://schemas.microsoft.com/office/drawing/2014/main" val="282489838"/>
                  </a:ext>
                </a:extLst>
              </a:tr>
            </a:tbl>
          </a:graphicData>
        </a:graphic>
      </p:graphicFrame>
    </p:spTree>
    <p:extLst>
      <p:ext uri="{BB962C8B-B14F-4D97-AF65-F5344CB8AC3E}">
        <p14:creationId xmlns:p14="http://schemas.microsoft.com/office/powerpoint/2010/main" val="97690778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326</TotalTime>
  <Words>1592</Words>
  <Application>Microsoft Office PowerPoint</Application>
  <PresentationFormat>Widescreen</PresentationFormat>
  <Paragraphs>875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Wisp</vt:lpstr>
      <vt:lpstr> CCTV IN WAVENEY Overview of Service </vt:lpstr>
      <vt:lpstr>Background</vt:lpstr>
      <vt:lpstr>Change of Operator</vt:lpstr>
      <vt:lpstr>Additional Cameras</vt:lpstr>
      <vt:lpstr>CCTV Function/Services Provided</vt:lpstr>
      <vt:lpstr>On-going Maintenance</vt:lpstr>
      <vt:lpstr>Monitoring</vt:lpstr>
      <vt:lpstr>Duties</vt:lpstr>
      <vt:lpstr>Out of Hours Statistics 2017</vt:lpstr>
      <vt:lpstr>Police Incidents</vt:lpstr>
      <vt:lpstr>Map of Camera Locations</vt:lpstr>
      <vt:lpstr>List of Camera Locations</vt:lpstr>
      <vt:lpstr>Condition Survey</vt:lpstr>
      <vt:lpstr>PowerPoint Presentation</vt:lpstr>
    </vt:vector>
  </TitlesOfParts>
  <Company>Norse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Waveney Norse CCTV</dc:title>
  <dc:creator>Keeble, Susan</dc:creator>
  <cp:lastModifiedBy>Keeble, Susan</cp:lastModifiedBy>
  <cp:revision>38</cp:revision>
  <cp:lastPrinted>2018-02-16T11:27:58Z</cp:lastPrinted>
  <dcterms:created xsi:type="dcterms:W3CDTF">2018-02-13T08:58:20Z</dcterms:created>
  <dcterms:modified xsi:type="dcterms:W3CDTF">2018-02-16T11:36:24Z</dcterms:modified>
</cp:coreProperties>
</file>