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0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3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2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3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77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6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8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6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76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8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9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5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1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9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3F3AF77-A795-42A9-B5C7-0E2DC58C32E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858195D-9A85-41B1-ADCC-B330C8B62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09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A0EC8-6A9B-A500-3595-32368DF96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313" y="687388"/>
            <a:ext cx="7364413" cy="5483225"/>
          </a:xfrm>
          <a:effectLst/>
        </p:spPr>
        <p:txBody>
          <a:bodyPr wrap="square" anchor="ctr">
            <a:normAutofit/>
          </a:bodyPr>
          <a:lstStyle/>
          <a:p>
            <a:pPr algn="l"/>
            <a:r>
              <a:rPr lang="en-GB" sz="7200" dirty="0">
                <a:solidFill>
                  <a:schemeClr val="tx1">
                    <a:lumMod val="95000"/>
                  </a:schemeClr>
                </a:solidFill>
              </a:rPr>
              <a:t>Lowestoft Town Hall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89E6C-7019-4B24-5251-84D75269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2895646" cy="4177843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chemeClr val="tx1">
                    <a:lumMod val="95000"/>
                  </a:schemeClr>
                </a:solidFill>
              </a:rPr>
              <a:t>Progress Update to Annual Assembly</a:t>
            </a:r>
          </a:p>
          <a:p>
            <a:endParaRPr lang="en-GB" sz="2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2200" dirty="0">
                <a:solidFill>
                  <a:schemeClr val="tx1">
                    <a:lumMod val="95000"/>
                  </a:schemeClr>
                </a:solidFill>
              </a:rPr>
              <a:t>26 May 2022</a:t>
            </a:r>
          </a:p>
          <a:p>
            <a:endParaRPr lang="en-GB" sz="2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2200" dirty="0">
                <a:solidFill>
                  <a:schemeClr val="tx1">
                    <a:lumMod val="95000"/>
                  </a:schemeClr>
                </a:solidFill>
              </a:rPr>
              <a:t>Sheila King</a:t>
            </a:r>
          </a:p>
          <a:p>
            <a:r>
              <a:rPr lang="en-GB" sz="1800" dirty="0">
                <a:solidFill>
                  <a:schemeClr val="tx1">
                    <a:lumMod val="95000"/>
                  </a:schemeClr>
                </a:solidFill>
              </a:rPr>
              <a:t>MossKing Associates</a:t>
            </a:r>
            <a:endParaRPr lang="en-GB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580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D142B-C9F0-0488-489F-48D537CD2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2" y="6131865"/>
            <a:ext cx="1575856" cy="528688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F5E2937-3952-BAF9-2D07-77A00895F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0" b="12267"/>
          <a:stretch/>
        </p:blipFill>
        <p:spPr>
          <a:xfrm>
            <a:off x="10770155" y="6185370"/>
            <a:ext cx="971572" cy="47518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1158BA3-D3FF-0CCC-F18E-64EFD9C23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7" y="6193543"/>
            <a:ext cx="1784301" cy="647187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8BA3D36E-B9DD-729B-34B3-22E4F31EA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15" y="6131865"/>
            <a:ext cx="1476923" cy="528688"/>
          </a:xfrm>
          <a:prstGeom prst="rect">
            <a:avLst/>
          </a:prstGeom>
        </p:spPr>
      </p:pic>
      <p:pic>
        <p:nvPicPr>
          <p:cNvPr id="4098" name="Picture 2" descr="Historic England Style Guide">
            <a:extLst>
              <a:ext uri="{FF2B5EF4-FFF2-40B4-BE49-F238E27FC236}">
                <a16:creationId xmlns:a16="http://schemas.microsoft.com/office/drawing/2014/main" id="{1F1585EE-FEF0-9AB5-D693-697A4BA3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85" y="6219248"/>
            <a:ext cx="1922421" cy="4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rick building with a clock tower&#10;&#10;Description automatically generated with medium confidence">
            <a:extLst>
              <a:ext uri="{FF2B5EF4-FFF2-40B4-BE49-F238E27FC236}">
                <a16:creationId xmlns:a16="http://schemas.microsoft.com/office/drawing/2014/main" id="{03A24B96-E35C-E88A-CB2E-39D931C98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r="1899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6D200-1A77-3D77-0095-9A5739C9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GB" dirty="0"/>
              <a:t>Topics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F7ED-45EC-B8E2-206C-230C3F9D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10" y="1825625"/>
            <a:ext cx="5043054" cy="4351338"/>
          </a:xfrm>
        </p:spPr>
        <p:txBody>
          <a:bodyPr>
            <a:normAutofit/>
          </a:bodyPr>
          <a:lstStyle/>
          <a:p>
            <a:r>
              <a:rPr lang="en-GB" dirty="0"/>
              <a:t>Where we’re up to…. and what’s happening from now </a:t>
            </a:r>
          </a:p>
          <a:p>
            <a:r>
              <a:rPr lang="en-GB" dirty="0"/>
              <a:t>What will be included in the Town Hall </a:t>
            </a:r>
          </a:p>
          <a:p>
            <a:r>
              <a:rPr lang="en-GB" dirty="0"/>
              <a:t>Design work </a:t>
            </a:r>
          </a:p>
          <a:p>
            <a:r>
              <a:rPr lang="en-GB" dirty="0"/>
              <a:t>Heritage activities </a:t>
            </a:r>
          </a:p>
          <a:p>
            <a:r>
              <a:rPr lang="en-GB" dirty="0"/>
              <a:t>Timescales </a:t>
            </a:r>
          </a:p>
          <a:p>
            <a:endParaRPr lang="en-GB" dirty="0"/>
          </a:p>
          <a:p>
            <a:r>
              <a:rPr lang="en-GB" dirty="0"/>
              <a:t>Questions?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20532-2633-DA8E-7CCE-146C6F295365}"/>
              </a:ext>
            </a:extLst>
          </p:cNvPr>
          <p:cNvSpPr txBox="1"/>
          <p:nvPr/>
        </p:nvSpPr>
        <p:spPr>
          <a:xfrm>
            <a:off x="10079182" y="6651798"/>
            <a:ext cx="5243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Photo: </a:t>
            </a:r>
            <a:r>
              <a:rPr lang="en-GB" sz="1050" dirty="0" err="1"/>
              <a:t>Sirpecangum</a:t>
            </a:r>
            <a:r>
              <a:rPr lang="en-GB" sz="1050" dirty="0"/>
              <a:t>/CC-BY-SA 4.0</a:t>
            </a:r>
          </a:p>
        </p:txBody>
      </p:sp>
    </p:spTree>
    <p:extLst>
      <p:ext uri="{BB962C8B-B14F-4D97-AF65-F5344CB8AC3E}">
        <p14:creationId xmlns:p14="http://schemas.microsoft.com/office/powerpoint/2010/main" val="14075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D200-1A77-3D77-0095-9A5739C9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we’re up to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F7ED-45EC-B8E2-206C-230C3F9D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251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2021 – submitted a funding application to the National Lottery Heritage Fund.  A two stage process: </a:t>
            </a:r>
            <a:r>
              <a:rPr lang="en-GB" b="1" dirty="0"/>
              <a:t>development</a:t>
            </a:r>
            <a:r>
              <a:rPr lang="en-GB" dirty="0"/>
              <a:t>  then </a:t>
            </a:r>
            <a:r>
              <a:rPr lang="en-GB" b="1" dirty="0"/>
              <a:t>delivery</a:t>
            </a:r>
            <a:r>
              <a:rPr lang="en-GB" dirty="0"/>
              <a:t> </a:t>
            </a:r>
          </a:p>
          <a:p>
            <a:pPr>
              <a:lnSpc>
                <a:spcPct val="120000"/>
              </a:lnSpc>
            </a:pPr>
            <a:r>
              <a:rPr lang="en-GB" dirty="0"/>
              <a:t>March 2022 – project manager appointed</a:t>
            </a:r>
          </a:p>
          <a:p>
            <a:pPr>
              <a:lnSpc>
                <a:spcPct val="120000"/>
              </a:lnSpc>
            </a:pPr>
            <a:r>
              <a:rPr lang="en-GB" dirty="0"/>
              <a:t>May 2022 – appointed the </a:t>
            </a:r>
            <a:r>
              <a:rPr lang="en-GB" b="1" dirty="0"/>
              <a:t>design team </a:t>
            </a:r>
            <a:r>
              <a:rPr lang="en-GB" dirty="0"/>
              <a:t>and our </a:t>
            </a:r>
            <a:r>
              <a:rPr lang="en-GB" b="1" dirty="0"/>
              <a:t>heritage project manager</a:t>
            </a:r>
          </a:p>
          <a:p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Focus now: detailed work to create a Stage 2 bid for delivery funding</a:t>
            </a:r>
          </a:p>
          <a:p>
            <a:pPr>
              <a:lnSpc>
                <a:spcPct val="120000"/>
              </a:lnSpc>
            </a:pPr>
            <a:r>
              <a:rPr lang="en-GB" dirty="0"/>
              <a:t>Key message: grant funded projects take a long time…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                                 but if you’re successful, people give you money!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9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D200-1A77-3D77-0095-9A5739C9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be in the Town Hall?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F7ED-45EC-B8E2-206C-230C3F9D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Survey in 2021, completed by 999 residents – statistically reliable</a:t>
            </a:r>
          </a:p>
          <a:p>
            <a:pPr>
              <a:lnSpc>
                <a:spcPct val="150000"/>
              </a:lnSpc>
            </a:pPr>
            <a:r>
              <a:rPr lang="en-GB" dirty="0"/>
              <a:t>Over 90% from NR32, NR33 postcodes</a:t>
            </a:r>
          </a:p>
          <a:p>
            <a:pPr>
              <a:lnSpc>
                <a:spcPct val="150000"/>
              </a:lnSpc>
            </a:pPr>
            <a:r>
              <a:rPr lang="en-GB" dirty="0"/>
              <a:t>We asked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what you would like to see </a:t>
            </a:r>
            <a:r>
              <a:rPr lang="en-GB" dirty="0"/>
              <a:t>the Town Hall used for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how</a:t>
            </a:r>
            <a:r>
              <a:rPr lang="en-GB" dirty="0"/>
              <a:t> </a:t>
            </a:r>
            <a:r>
              <a:rPr lang="en-GB" b="1" dirty="0"/>
              <a:t>much</a:t>
            </a:r>
            <a:r>
              <a:rPr lang="en-GB" dirty="0"/>
              <a:t> you’d use facilities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history</a:t>
            </a:r>
            <a:r>
              <a:rPr lang="en-GB" dirty="0"/>
              <a:t> you would be interested in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6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8DB0AD-1BF8-7404-0D2C-66DD32B32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92908"/>
              </p:ext>
            </p:extLst>
          </p:nvPr>
        </p:nvGraphicFramePr>
        <p:xfrm>
          <a:off x="788078" y="0"/>
          <a:ext cx="10215872" cy="676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9311735" imgH="6080978" progId="Excel.Sheet.12">
                  <p:embed/>
                </p:oleObj>
              </mc:Choice>
              <mc:Fallback>
                <p:oleObj name="Worksheet" r:id="rId3" imgW="9311735" imgH="6080978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8DB0AD-1BF8-7404-0D2C-66DD32B32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078" y="0"/>
                        <a:ext cx="10215872" cy="6768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C4B747A-E82C-D80D-24BB-49B4740404A7}"/>
              </a:ext>
            </a:extLst>
          </p:cNvPr>
          <p:cNvSpPr/>
          <p:nvPr/>
        </p:nvSpPr>
        <p:spPr>
          <a:xfrm>
            <a:off x="2657851" y="712309"/>
            <a:ext cx="497735" cy="13983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047BD-DE36-A0E3-0FD8-BA881CC46877}"/>
              </a:ext>
            </a:extLst>
          </p:cNvPr>
          <p:cNvSpPr/>
          <p:nvPr/>
        </p:nvSpPr>
        <p:spPr>
          <a:xfrm>
            <a:off x="2657851" y="896811"/>
            <a:ext cx="497735" cy="13983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ED24B-F2FA-64C1-E32B-AD24E5179280}"/>
              </a:ext>
            </a:extLst>
          </p:cNvPr>
          <p:cNvSpPr/>
          <p:nvPr/>
        </p:nvSpPr>
        <p:spPr>
          <a:xfrm>
            <a:off x="2094691" y="1203294"/>
            <a:ext cx="1060893" cy="13983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2CF1C4-D8EB-CD0E-4AD4-1EE11B0535B6}"/>
              </a:ext>
            </a:extLst>
          </p:cNvPr>
          <p:cNvSpPr/>
          <p:nvPr/>
        </p:nvSpPr>
        <p:spPr>
          <a:xfrm>
            <a:off x="2719446" y="1380503"/>
            <a:ext cx="497735" cy="13983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F549D-8A27-6588-7A7E-CD8026C49AE5}"/>
              </a:ext>
            </a:extLst>
          </p:cNvPr>
          <p:cNvSpPr/>
          <p:nvPr/>
        </p:nvSpPr>
        <p:spPr>
          <a:xfrm>
            <a:off x="2376270" y="1678360"/>
            <a:ext cx="779315" cy="13983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29CE7A-88EF-839B-FD17-BF88F480D8ED}"/>
              </a:ext>
            </a:extLst>
          </p:cNvPr>
          <p:cNvSpPr/>
          <p:nvPr/>
        </p:nvSpPr>
        <p:spPr>
          <a:xfrm>
            <a:off x="2127402" y="1818194"/>
            <a:ext cx="1028182" cy="15802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10B5B-9B7B-71E4-956D-593A4168496F}"/>
              </a:ext>
            </a:extLst>
          </p:cNvPr>
          <p:cNvSpPr/>
          <p:nvPr/>
        </p:nvSpPr>
        <p:spPr>
          <a:xfrm>
            <a:off x="2143759" y="1969683"/>
            <a:ext cx="1028182" cy="15802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B9C51-56C5-8955-F52E-F7A698453BF0}"/>
              </a:ext>
            </a:extLst>
          </p:cNvPr>
          <p:cNvSpPr/>
          <p:nvPr/>
        </p:nvSpPr>
        <p:spPr>
          <a:xfrm>
            <a:off x="1950178" y="2526518"/>
            <a:ext cx="1221763" cy="174675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F7628-829C-C62E-7F48-B13811FB58EE}"/>
              </a:ext>
            </a:extLst>
          </p:cNvPr>
          <p:cNvSpPr/>
          <p:nvPr/>
        </p:nvSpPr>
        <p:spPr>
          <a:xfrm>
            <a:off x="2121722" y="2326549"/>
            <a:ext cx="1028182" cy="15802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4A3F26-8E41-7F1F-07AD-E15EFA93E70E}"/>
              </a:ext>
            </a:extLst>
          </p:cNvPr>
          <p:cNvSpPr/>
          <p:nvPr/>
        </p:nvSpPr>
        <p:spPr>
          <a:xfrm>
            <a:off x="2094691" y="3150950"/>
            <a:ext cx="1028182" cy="15802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82E548-6997-E650-F398-708637FF60D3}"/>
              </a:ext>
            </a:extLst>
          </p:cNvPr>
          <p:cNvSpPr/>
          <p:nvPr/>
        </p:nvSpPr>
        <p:spPr>
          <a:xfrm>
            <a:off x="2719446" y="2823057"/>
            <a:ext cx="463609" cy="138266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D8A629-71AF-0B18-9001-797AA71A9277}"/>
              </a:ext>
            </a:extLst>
          </p:cNvPr>
          <p:cNvSpPr/>
          <p:nvPr/>
        </p:nvSpPr>
        <p:spPr>
          <a:xfrm>
            <a:off x="2518707" y="3622150"/>
            <a:ext cx="631198" cy="158024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8CBAE-6B77-96AC-98AC-A054D9459229}"/>
              </a:ext>
            </a:extLst>
          </p:cNvPr>
          <p:cNvSpPr/>
          <p:nvPr/>
        </p:nvSpPr>
        <p:spPr>
          <a:xfrm>
            <a:off x="2366594" y="3805571"/>
            <a:ext cx="783310" cy="158024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4030D9-F91B-23D3-309B-A1C6640A1192}"/>
              </a:ext>
            </a:extLst>
          </p:cNvPr>
          <p:cNvSpPr/>
          <p:nvPr/>
        </p:nvSpPr>
        <p:spPr>
          <a:xfrm>
            <a:off x="2384027" y="4256925"/>
            <a:ext cx="783310" cy="198343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6ADB0B-522C-0BF8-F988-2821FE149BA5}"/>
              </a:ext>
            </a:extLst>
          </p:cNvPr>
          <p:cNvSpPr/>
          <p:nvPr/>
        </p:nvSpPr>
        <p:spPr>
          <a:xfrm>
            <a:off x="2402163" y="4584335"/>
            <a:ext cx="783310" cy="198343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A13D86-0389-9BAA-13E9-61B6485BBCEC}"/>
              </a:ext>
            </a:extLst>
          </p:cNvPr>
          <p:cNvSpPr/>
          <p:nvPr/>
        </p:nvSpPr>
        <p:spPr>
          <a:xfrm>
            <a:off x="2075144" y="5752504"/>
            <a:ext cx="706433" cy="174675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1A7898-6AEE-08BC-E66A-5162883B1392}"/>
              </a:ext>
            </a:extLst>
          </p:cNvPr>
          <p:cNvSpPr/>
          <p:nvPr/>
        </p:nvSpPr>
        <p:spPr>
          <a:xfrm>
            <a:off x="2440601" y="2152438"/>
            <a:ext cx="706433" cy="174675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3EEF9D-F6F1-9B0A-473F-E33DEB9F3D3E}"/>
              </a:ext>
            </a:extLst>
          </p:cNvPr>
          <p:cNvSpPr/>
          <p:nvPr/>
        </p:nvSpPr>
        <p:spPr>
          <a:xfrm>
            <a:off x="788078" y="1503686"/>
            <a:ext cx="1287066" cy="174675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66AC60-3A23-3E6B-A206-E9A67AB28C81}"/>
              </a:ext>
            </a:extLst>
          </p:cNvPr>
          <p:cNvSpPr/>
          <p:nvPr/>
        </p:nvSpPr>
        <p:spPr>
          <a:xfrm>
            <a:off x="6589215" y="4984782"/>
            <a:ext cx="706433" cy="174675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B0A02-7BF6-6291-5D15-4A159EB18840}"/>
              </a:ext>
            </a:extLst>
          </p:cNvPr>
          <p:cNvSpPr txBox="1"/>
          <p:nvPr/>
        </p:nvSpPr>
        <p:spPr>
          <a:xfrm>
            <a:off x="7295649" y="4897439"/>
            <a:ext cx="261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Partial/temporary use of space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B796FD-4806-3860-E30A-E7C95E7F1189}"/>
              </a:ext>
            </a:extLst>
          </p:cNvPr>
          <p:cNvSpPr/>
          <p:nvPr/>
        </p:nvSpPr>
        <p:spPr>
          <a:xfrm>
            <a:off x="6587002" y="5279023"/>
            <a:ext cx="706433" cy="174675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67CC0-DC4A-43B8-2A78-30E1F37BF83C}"/>
              </a:ext>
            </a:extLst>
          </p:cNvPr>
          <p:cNvSpPr txBox="1"/>
          <p:nvPr/>
        </p:nvSpPr>
        <p:spPr>
          <a:xfrm>
            <a:off x="7293435" y="5200698"/>
            <a:ext cx="261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Included in design brief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2E0FF-7F1C-E28C-12F3-9B2C44CB12A8}"/>
              </a:ext>
            </a:extLst>
          </p:cNvPr>
          <p:cNvSpPr/>
          <p:nvPr/>
        </p:nvSpPr>
        <p:spPr>
          <a:xfrm>
            <a:off x="1880272" y="4087956"/>
            <a:ext cx="1339326" cy="176087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476C64-8F97-D0D5-80A1-0D94B0976982}"/>
              </a:ext>
            </a:extLst>
          </p:cNvPr>
          <p:cNvSpPr/>
          <p:nvPr/>
        </p:nvSpPr>
        <p:spPr>
          <a:xfrm>
            <a:off x="1880271" y="999328"/>
            <a:ext cx="1287066" cy="174675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8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74037BF-C8E4-421B-B3FB-D9062C16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6D200-1A77-3D77-0095-9A5739C9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GB" sz="4400" dirty="0"/>
              <a:t>Design work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F7ED-45EC-B8E2-206C-230C3F9D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817630"/>
          </a:xfrm>
        </p:spPr>
        <p:txBody>
          <a:bodyPr>
            <a:normAutofit/>
          </a:bodyPr>
          <a:lstStyle/>
          <a:p>
            <a:r>
              <a:rPr lang="en-GB" sz="2400" dirty="0"/>
              <a:t>HAT Projects from Colchester won the design team tender this month</a:t>
            </a:r>
          </a:p>
          <a:p>
            <a:r>
              <a:rPr lang="en-GB" sz="2400" dirty="0"/>
              <a:t>Designs will be developed to apply for planning and listed building consent </a:t>
            </a:r>
          </a:p>
          <a:p>
            <a:r>
              <a:rPr lang="en-GB" sz="2400" dirty="0"/>
              <a:t>Public consultation on the designs will happen as part of that process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E28D9E8-4B49-BA01-9B65-C290FC47E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r="-1" b="-1"/>
          <a:stretch/>
        </p:blipFill>
        <p:spPr bwMode="auto">
          <a:xfrm>
            <a:off x="5137989" y="484632"/>
            <a:ext cx="3536670" cy="35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A2AD3C78-C9E6-41C5-8D05-DADBB0439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1CDBD4C-74CE-F159-465A-644E256DB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9" r="1" b="21472"/>
          <a:stretch/>
        </p:blipFill>
        <p:spPr bwMode="auto">
          <a:xfrm>
            <a:off x="8831263" y="484632"/>
            <a:ext cx="2876095" cy="20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F365939-3C5F-4265-AA65-49722F47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7CE5F97B-D323-BA6C-647A-4D12D8C10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5" r="3133" b="-3"/>
          <a:stretch/>
        </p:blipFill>
        <p:spPr bwMode="auto">
          <a:xfrm>
            <a:off x="8831272" y="2661434"/>
            <a:ext cx="2876096" cy="37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54BF5F4-FA42-7722-B340-35DC0C0FC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2" r="4" b="11255"/>
          <a:stretch/>
        </p:blipFill>
        <p:spPr bwMode="auto">
          <a:xfrm>
            <a:off x="5137602" y="4164379"/>
            <a:ext cx="3546267" cy="22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D200-1A77-3D77-0095-9A5739C9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419975" cy="1325563"/>
          </a:xfrm>
        </p:spPr>
        <p:txBody>
          <a:bodyPr>
            <a:normAutofit/>
          </a:bodyPr>
          <a:lstStyle/>
          <a:p>
            <a:r>
              <a:rPr lang="en-GB" dirty="0"/>
              <a:t>Heritage activities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F7ED-45EC-B8E2-206C-230C3F9D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713817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Over the next 9 months, residents’ opportunity to get involved </a:t>
            </a:r>
          </a:p>
          <a:p>
            <a:pPr>
              <a:lnSpc>
                <a:spcPct val="110000"/>
              </a:lnSpc>
            </a:pPr>
            <a:r>
              <a:rPr lang="en-GB" dirty="0"/>
              <a:t>Pilot activities focus on recent history: the Town Hall &amp; industry/work in Lowestoft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Stories Boat to capture memories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Work with Poetry People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‘Town Hall Takeovers’ </a:t>
            </a:r>
          </a:p>
          <a:p>
            <a:r>
              <a:rPr lang="en-GB" dirty="0"/>
              <a:t>Work with town’s museums &amp; historians</a:t>
            </a:r>
          </a:p>
          <a:p>
            <a:endParaRPr lang="en-GB" dirty="0"/>
          </a:p>
          <a:p>
            <a:r>
              <a:rPr lang="en-GB" dirty="0"/>
              <a:t>Plus, designing the museum…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B28F1-8C31-F9E1-98F5-AD3D8AED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r="15901" b="3"/>
          <a:stretch/>
        </p:blipFill>
        <p:spPr bwMode="auto">
          <a:xfrm>
            <a:off x="8773477" y="640082"/>
            <a:ext cx="2778443" cy="27066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51FF873-B2BE-AA52-1789-7E0C616DC4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7" r="8948" b="3"/>
          <a:stretch/>
        </p:blipFill>
        <p:spPr>
          <a:xfrm>
            <a:off x="8773477" y="3511293"/>
            <a:ext cx="2778443" cy="27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D200-1A77-3D77-0095-9A5739C9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F7ED-45EC-B8E2-206C-230C3F9D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This stage runs to Spring 2023 when we’ll apply to NLHF for rest of funding</a:t>
            </a:r>
          </a:p>
          <a:p>
            <a:pPr>
              <a:lnSpc>
                <a:spcPct val="150000"/>
              </a:lnSpc>
            </a:pPr>
            <a:r>
              <a:rPr lang="en-GB" b="1" i="1" dirty="0"/>
              <a:t>IF</a:t>
            </a:r>
            <a:r>
              <a:rPr lang="en-GB" dirty="0"/>
              <a:t> all goes according to plan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detailed design work starts Autumn 2023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construction work start late Spring/Summer 2024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Town Hall reopens Summer 2025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D200-1A77-3D77-0095-9A5739C9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3598546"/>
            <a:ext cx="580644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en-US" sz="7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Questions	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96C6B6AB-48B4-39E1-A0CA-5799DF90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64" y="810936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0487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1884</TotalTime>
  <Words>332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Depth</vt:lpstr>
      <vt:lpstr>Worksheet</vt:lpstr>
      <vt:lpstr>Lowestoft Town Hall Project</vt:lpstr>
      <vt:lpstr>Topics  </vt:lpstr>
      <vt:lpstr>Where we’re up to   </vt:lpstr>
      <vt:lpstr>What will be in the Town Hall? </vt:lpstr>
      <vt:lpstr>PowerPoint Presentation</vt:lpstr>
      <vt:lpstr>Design work  </vt:lpstr>
      <vt:lpstr>Heritage activities </vt:lpstr>
      <vt:lpstr>Timescales 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Lowestoft Town Hall Project</dc:title>
  <dc:creator>Sheila King</dc:creator>
  <cp:lastModifiedBy>Sheila King</cp:lastModifiedBy>
  <cp:revision>6</cp:revision>
  <dcterms:created xsi:type="dcterms:W3CDTF">2022-05-23T14:44:20Z</dcterms:created>
  <dcterms:modified xsi:type="dcterms:W3CDTF">2022-05-25T12:02:56Z</dcterms:modified>
</cp:coreProperties>
</file>