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9" r:id="rId7"/>
    <p:sldId id="260" r:id="rId8"/>
    <p:sldId id="275" r:id="rId9"/>
    <p:sldId id="261" r:id="rId10"/>
    <p:sldId id="262" r:id="rId11"/>
    <p:sldId id="263" r:id="rId12"/>
    <p:sldId id="265" r:id="rId13"/>
    <p:sldId id="266" r:id="rId14"/>
    <p:sldId id="267" r:id="rId15"/>
    <p:sldId id="268" r:id="rId16"/>
    <p:sldId id="269" r:id="rId17"/>
    <p:sldId id="270" r:id="rId18"/>
    <p:sldId id="271" r:id="rId19"/>
    <p:sldId id="272" r:id="rId20"/>
    <p:sldId id="273" r:id="rId21"/>
    <p:sldId id="274" r:id="rId22"/>
    <p:sldId id="276" r:id="rId23"/>
    <p:sldId id="277" r:id="rId24"/>
    <p:sldId id="278" r:id="rId25"/>
    <p:sldId id="279" r:id="rId26"/>
    <p:sldId id="280" r:id="rId27"/>
    <p:sldId id="288" r:id="rId28"/>
    <p:sldId id="287" r:id="rId29"/>
    <p:sldId id="286" r:id="rId30"/>
    <p:sldId id="285" r:id="rId31"/>
    <p:sldId id="284" r:id="rId32"/>
    <p:sldId id="281" r:id="rId33"/>
    <p:sldId id="282" r:id="rId34"/>
    <p:sldId id="283" r:id="rId35"/>
    <p:sldId id="289" r:id="rId36"/>
    <p:sldId id="290" r:id="rId37"/>
    <p:sldId id="291" r:id="rId38"/>
    <p:sldId id="292" r:id="rId39"/>
    <p:sldId id="293" r:id="rId40"/>
    <p:sldId id="294" r:id="rId41"/>
    <p:sldId id="295" r:id="rId42"/>
    <p:sldId id="296" r:id="rId43"/>
    <p:sldId id="297"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69BFE45-E31F-4A2E-A3E3-E58FC42BC234}">
          <p14:sldIdLst>
            <p14:sldId id="256"/>
            <p14:sldId id="257"/>
            <p14:sldId id="259"/>
            <p14:sldId id="260"/>
            <p14:sldId id="275"/>
            <p14:sldId id="261"/>
            <p14:sldId id="262"/>
            <p14:sldId id="263"/>
            <p14:sldId id="265"/>
            <p14:sldId id="266"/>
            <p14:sldId id="267"/>
            <p14:sldId id="268"/>
            <p14:sldId id="269"/>
            <p14:sldId id="270"/>
            <p14:sldId id="271"/>
            <p14:sldId id="272"/>
            <p14:sldId id="273"/>
            <p14:sldId id="274"/>
            <p14:sldId id="276"/>
            <p14:sldId id="277"/>
            <p14:sldId id="278"/>
            <p14:sldId id="279"/>
            <p14:sldId id="280"/>
            <p14:sldId id="288"/>
            <p14:sldId id="287"/>
            <p14:sldId id="286"/>
            <p14:sldId id="285"/>
            <p14:sldId id="284"/>
            <p14:sldId id="281"/>
            <p14:sldId id="282"/>
            <p14:sldId id="283"/>
            <p14:sldId id="289"/>
            <p14:sldId id="290"/>
            <p14:sldId id="291"/>
            <p14:sldId id="292"/>
            <p14:sldId id="293"/>
            <p14:sldId id="294"/>
            <p14:sldId id="295"/>
            <p14:sldId id="296"/>
            <p14:sldId id="297"/>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autoAdjust="0"/>
  </p:normalViewPr>
  <p:slideViewPr>
    <p:cSldViewPr snapToGrid="0">
      <p:cViewPr varScale="1">
        <p:scale>
          <a:sx n="114" d="100"/>
          <a:sy n="114" d="100"/>
        </p:scale>
        <p:origin x="47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East Suffolk">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rgbClr val="00708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latin typeface="Calibri" panose="020F0502020204030204" pitchFamily="34" charset="0"/>
                <a:cs typeface="Calibri" panose="020F0502020204030204" pitchFamily="34" charset="0"/>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41F9C8-3340-4A42-8806-93C6A3E4F437}"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3F7335-6435-4D21-ADAD-E8E750B50D63}" type="slidenum">
              <a:rPr lang="en-GB" smtClean="0"/>
              <a:t>‹#›</a:t>
            </a:fld>
            <a:endParaRPr lang="en-GB"/>
          </a:p>
        </p:txBody>
      </p:sp>
      <p:pic>
        <p:nvPicPr>
          <p:cNvPr id="10" name="Picture 9">
            <a:extLst>
              <a:ext uri="{FF2B5EF4-FFF2-40B4-BE49-F238E27FC236}">
                <a16:creationId xmlns:a16="http://schemas.microsoft.com/office/drawing/2014/main" id="{7443B271-38E0-4C4F-A091-BFE38A382158}"/>
              </a:ext>
            </a:extLst>
          </p:cNvPr>
          <p:cNvPicPr>
            <a:picLocks noChangeAspect="1"/>
          </p:cNvPicPr>
          <p:nvPr/>
        </p:nvPicPr>
        <p:blipFill>
          <a:blip r:embed="rId2"/>
          <a:stretch>
            <a:fillRect/>
          </a:stretch>
        </p:blipFill>
        <p:spPr>
          <a:xfrm>
            <a:off x="9277168" y="687185"/>
            <a:ext cx="2911507" cy="2424431"/>
          </a:xfrm>
          <a:prstGeom prst="rect">
            <a:avLst/>
          </a:prstGeom>
        </p:spPr>
      </p:pic>
    </p:spTree>
    <p:extLst>
      <p:ext uri="{BB962C8B-B14F-4D97-AF65-F5344CB8AC3E}">
        <p14:creationId xmlns:p14="http://schemas.microsoft.com/office/powerpoint/2010/main" val="1722665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41F9C8-3340-4A42-8806-93C6A3E4F437}" type="datetimeFigureOut">
              <a:rPr lang="en-GB" smtClean="0"/>
              <a:t>14/09/2020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3F7335-6435-4D21-ADAD-E8E750B50D63}" type="slidenum">
              <a:rPr lang="en-GB" smtClean="0"/>
              <a:t>‹#›</a:t>
            </a:fld>
            <a:endParaRPr lang="en-GB"/>
          </a:p>
        </p:txBody>
      </p:sp>
    </p:spTree>
    <p:extLst>
      <p:ext uri="{BB962C8B-B14F-4D97-AF65-F5344CB8AC3E}">
        <p14:creationId xmlns:p14="http://schemas.microsoft.com/office/powerpoint/2010/main" val="670973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lvl1pPr>
              <a:defRPr>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41F9C8-3340-4A42-8806-93C6A3E4F437}" type="datetimeFigureOut">
              <a:rPr lang="en-GB" smtClean="0"/>
              <a:t>14/09/2020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3F7335-6435-4D21-ADAD-E8E750B50D63}" type="slidenum">
              <a:rPr lang="en-GB" smtClean="0"/>
              <a:t>‹#›</a:t>
            </a:fld>
            <a:endParaRPr lang="en-GB"/>
          </a:p>
        </p:txBody>
      </p:sp>
    </p:spTree>
    <p:extLst>
      <p:ext uri="{BB962C8B-B14F-4D97-AF65-F5344CB8AC3E}">
        <p14:creationId xmlns:p14="http://schemas.microsoft.com/office/powerpoint/2010/main" val="2483559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1F9C8-3340-4A42-8806-93C6A3E4F437}"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3F7335-6435-4D21-ADAD-E8E750B50D63}" type="slidenum">
              <a:rPr lang="en-GB" smtClean="0"/>
              <a:t>‹#›</a:t>
            </a:fld>
            <a:endParaRPr lang="en-GB"/>
          </a:p>
        </p:txBody>
      </p:sp>
      <p:sp>
        <p:nvSpPr>
          <p:cNvPr id="7" name="Isosceles Triangle 6">
            <a:extLst>
              <a:ext uri="{FF2B5EF4-FFF2-40B4-BE49-F238E27FC236}">
                <a16:creationId xmlns:a16="http://schemas.microsoft.com/office/drawing/2014/main" id="{81B34F76-C511-4F07-A8F5-DC9F0A83E40E}"/>
              </a:ext>
            </a:extLst>
          </p:cNvPr>
          <p:cNvSpPr/>
          <p:nvPr/>
        </p:nvSpPr>
        <p:spPr>
          <a:xfrm>
            <a:off x="3474720" y="5810596"/>
            <a:ext cx="8720861" cy="1047404"/>
          </a:xfrm>
          <a:prstGeom prst="triangle">
            <a:avLst>
              <a:gd name="adj" fmla="val 100000"/>
            </a:avLst>
          </a:prstGeom>
          <a:solidFill>
            <a:srgbClr val="8EC7CE"/>
          </a:solidFill>
          <a:ln>
            <a:solidFill>
              <a:srgbClr val="8EC7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3325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latin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41F9C8-3340-4A42-8806-93C6A3E4F437}"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3F7335-6435-4D21-ADAD-E8E750B50D63}" type="slidenum">
              <a:rPr lang="en-GB" smtClean="0"/>
              <a:t>‹#›</a:t>
            </a:fld>
            <a:endParaRPr lang="en-GB"/>
          </a:p>
        </p:txBody>
      </p:sp>
      <p:sp>
        <p:nvSpPr>
          <p:cNvPr id="7" name="Isosceles Triangle 6">
            <a:extLst>
              <a:ext uri="{FF2B5EF4-FFF2-40B4-BE49-F238E27FC236}">
                <a16:creationId xmlns:a16="http://schemas.microsoft.com/office/drawing/2014/main" id="{D49C3746-7E6E-4F68-A24F-2A82D0B6DB36}"/>
              </a:ext>
            </a:extLst>
          </p:cNvPr>
          <p:cNvSpPr/>
          <p:nvPr/>
        </p:nvSpPr>
        <p:spPr>
          <a:xfrm>
            <a:off x="3474720" y="5810596"/>
            <a:ext cx="8720861" cy="1047404"/>
          </a:xfrm>
          <a:prstGeom prst="triangle">
            <a:avLst>
              <a:gd name="adj" fmla="val 100000"/>
            </a:avLst>
          </a:prstGeom>
          <a:solidFill>
            <a:srgbClr val="8EC7CE"/>
          </a:solidFill>
          <a:ln>
            <a:solidFill>
              <a:srgbClr val="8EC7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000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atin typeface="Calibri" panose="020F0502020204030204" pitchFamily="34" charset="0"/>
                <a:cs typeface="Calibri" panose="020F0502020204030204" pitchFamily="34" charset="0"/>
              </a:defRPr>
            </a:lvl1pPr>
            <a:lvl2pPr>
              <a:defRPr sz="1800">
                <a:latin typeface="Calibri" panose="020F0502020204030204" pitchFamily="34" charset="0"/>
                <a:cs typeface="Calibri" panose="020F0502020204030204" pitchFamily="34" charset="0"/>
              </a:defRPr>
            </a:lvl2pPr>
            <a:lvl3pPr>
              <a:defRPr sz="1600">
                <a:latin typeface="Calibri" panose="020F0502020204030204" pitchFamily="34" charset="0"/>
                <a:cs typeface="Calibri" panose="020F0502020204030204" pitchFamily="34" charset="0"/>
              </a:defRPr>
            </a:lvl3pPr>
            <a:lvl4pPr>
              <a:defRPr sz="1400">
                <a:latin typeface="Calibri" panose="020F0502020204030204" pitchFamily="34" charset="0"/>
                <a:cs typeface="Calibri" panose="020F0502020204030204" pitchFamily="34" charset="0"/>
              </a:defRPr>
            </a:lvl4pPr>
            <a:lvl5pPr>
              <a:defRPr sz="1400">
                <a:latin typeface="Calibri" panose="020F0502020204030204" pitchFamily="34" charset="0"/>
                <a:cs typeface="Calibri" panose="020F0502020204030204" pitchFamily="34" charset="0"/>
              </a:defRPr>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atin typeface="Calibri" panose="020F0502020204030204" pitchFamily="34" charset="0"/>
                <a:cs typeface="Calibri" panose="020F0502020204030204" pitchFamily="34" charset="0"/>
              </a:defRPr>
            </a:lvl1pPr>
            <a:lvl2pPr>
              <a:defRPr sz="1800">
                <a:latin typeface="Calibri" panose="020F0502020204030204" pitchFamily="34" charset="0"/>
                <a:cs typeface="Calibri" panose="020F0502020204030204" pitchFamily="34" charset="0"/>
              </a:defRPr>
            </a:lvl2pPr>
            <a:lvl3pPr>
              <a:defRPr sz="1600">
                <a:latin typeface="Calibri" panose="020F0502020204030204" pitchFamily="34" charset="0"/>
                <a:cs typeface="Calibri" panose="020F0502020204030204" pitchFamily="34" charset="0"/>
              </a:defRPr>
            </a:lvl3pPr>
            <a:lvl4pPr>
              <a:defRPr sz="1400">
                <a:latin typeface="Calibri" panose="020F0502020204030204" pitchFamily="34" charset="0"/>
                <a:cs typeface="Calibri" panose="020F0502020204030204" pitchFamily="34" charset="0"/>
              </a:defRPr>
            </a:lvl4pPr>
            <a:lvl5pPr>
              <a:defRPr sz="1400">
                <a:latin typeface="Calibri" panose="020F0502020204030204" pitchFamily="34" charset="0"/>
                <a:cs typeface="Calibri" panose="020F0502020204030204" pitchFamily="34" charset="0"/>
              </a:defRPr>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541F9C8-3340-4A42-8806-93C6A3E4F437}" type="datetimeFigureOut">
              <a:rPr lang="en-GB" smtClean="0"/>
              <a:t>14/09/2020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FF3F7335-6435-4D21-ADAD-E8E750B50D63}" type="slidenum">
              <a:rPr lang="en-GB" smtClean="0"/>
              <a:t>‹#›</a:t>
            </a:fld>
            <a:endParaRPr lang="en-GB"/>
          </a:p>
        </p:txBody>
      </p:sp>
      <p:sp>
        <p:nvSpPr>
          <p:cNvPr id="11" name="Isosceles Triangle 10">
            <a:extLst>
              <a:ext uri="{FF2B5EF4-FFF2-40B4-BE49-F238E27FC236}">
                <a16:creationId xmlns:a16="http://schemas.microsoft.com/office/drawing/2014/main" id="{9CD90868-FEDD-4C98-A4B9-C888BB54D32C}"/>
              </a:ext>
            </a:extLst>
          </p:cNvPr>
          <p:cNvSpPr/>
          <p:nvPr/>
        </p:nvSpPr>
        <p:spPr>
          <a:xfrm>
            <a:off x="3474720" y="5810596"/>
            <a:ext cx="8720861" cy="1047404"/>
          </a:xfrm>
          <a:prstGeom prst="triangle">
            <a:avLst>
              <a:gd name="adj" fmla="val 100000"/>
            </a:avLst>
          </a:prstGeom>
          <a:solidFill>
            <a:srgbClr val="8EC7CE"/>
          </a:solidFill>
          <a:ln>
            <a:solidFill>
              <a:srgbClr val="8EC7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54553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atin typeface="Calibri" panose="020F0502020204030204" pitchFamily="34" charset="0"/>
                <a:cs typeface="Calibri" panose="020F0502020204030204" pitchFamily="34" charset="0"/>
              </a:defRPr>
            </a:lvl1pPr>
            <a:lvl2pPr>
              <a:defRPr sz="1800">
                <a:latin typeface="Calibri" panose="020F0502020204030204" pitchFamily="34" charset="0"/>
                <a:cs typeface="Calibri" panose="020F0502020204030204" pitchFamily="34" charset="0"/>
              </a:defRPr>
            </a:lvl2pPr>
            <a:lvl3pPr>
              <a:defRPr sz="1600">
                <a:latin typeface="Calibri" panose="020F0502020204030204" pitchFamily="34" charset="0"/>
                <a:cs typeface="Calibri" panose="020F0502020204030204" pitchFamily="34" charset="0"/>
              </a:defRPr>
            </a:lvl3pPr>
            <a:lvl4pPr>
              <a:defRPr sz="1400">
                <a:latin typeface="Calibri" panose="020F0502020204030204" pitchFamily="34" charset="0"/>
                <a:cs typeface="Calibri" panose="020F0502020204030204" pitchFamily="34" charset="0"/>
              </a:defRPr>
            </a:lvl4pPr>
            <a:lvl5pPr>
              <a:defRPr sz="1400">
                <a:latin typeface="Calibri" panose="020F0502020204030204" pitchFamily="34" charset="0"/>
                <a:cs typeface="Calibri" panose="020F0502020204030204" pitchFamily="34" charset="0"/>
              </a:defRPr>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atin typeface="Calibri" panose="020F0502020204030204" pitchFamily="34" charset="0"/>
                <a:cs typeface="Calibri" panose="020F0502020204030204" pitchFamily="34" charset="0"/>
              </a:defRPr>
            </a:lvl1pPr>
            <a:lvl2pPr>
              <a:defRPr sz="1800">
                <a:latin typeface="Calibri" panose="020F0502020204030204" pitchFamily="34" charset="0"/>
                <a:cs typeface="Calibri" panose="020F0502020204030204" pitchFamily="34" charset="0"/>
              </a:defRPr>
            </a:lvl2pPr>
            <a:lvl3pPr>
              <a:defRPr sz="1600">
                <a:latin typeface="Calibri" panose="020F0502020204030204" pitchFamily="34" charset="0"/>
                <a:cs typeface="Calibri" panose="020F0502020204030204" pitchFamily="34" charset="0"/>
              </a:defRPr>
            </a:lvl3pPr>
            <a:lvl4pPr>
              <a:defRPr sz="1400">
                <a:latin typeface="Calibri" panose="020F0502020204030204" pitchFamily="34" charset="0"/>
                <a:cs typeface="Calibri" panose="020F0502020204030204" pitchFamily="34" charset="0"/>
              </a:defRPr>
            </a:lvl4pPr>
            <a:lvl5pPr>
              <a:defRPr sz="1400">
                <a:latin typeface="Calibri" panose="020F0502020204030204" pitchFamily="34" charset="0"/>
                <a:cs typeface="Calibri" panose="020F0502020204030204" pitchFamily="34" charset="0"/>
              </a:defRPr>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0541F9C8-3340-4A42-8806-93C6A3E4F437}" type="datetimeFigureOut">
              <a:rPr lang="en-GB" smtClean="0"/>
              <a:t>14/09/2020</a:t>
            </a:fld>
            <a:endParaRPr lang="en-GB"/>
          </a:p>
        </p:txBody>
      </p:sp>
      <p:sp>
        <p:nvSpPr>
          <p:cNvPr id="11" name="Footer Placeholder 10"/>
          <p:cNvSpPr>
            <a:spLocks noGrp="1"/>
          </p:cNvSpPr>
          <p:nvPr>
            <p:ph type="ftr" sz="quarter" idx="11"/>
          </p:nvPr>
        </p:nvSpPr>
        <p:spPr/>
        <p:txBody>
          <a:bodyPr/>
          <a:lstStyle/>
          <a:p>
            <a:endParaRPr lang="en-GB"/>
          </a:p>
        </p:txBody>
      </p:sp>
      <p:sp>
        <p:nvSpPr>
          <p:cNvPr id="12" name="Slide Number Placeholder 11"/>
          <p:cNvSpPr>
            <a:spLocks noGrp="1"/>
          </p:cNvSpPr>
          <p:nvPr>
            <p:ph type="sldNum" sz="quarter" idx="12"/>
          </p:nvPr>
        </p:nvSpPr>
        <p:spPr/>
        <p:txBody>
          <a:bodyPr/>
          <a:lstStyle/>
          <a:p>
            <a:fld id="{FF3F7335-6435-4D21-ADAD-E8E750B50D63}" type="slidenum">
              <a:rPr lang="en-GB" smtClean="0"/>
              <a:t>‹#›</a:t>
            </a:fld>
            <a:endParaRPr lang="en-GB"/>
          </a:p>
        </p:txBody>
      </p:sp>
      <p:sp>
        <p:nvSpPr>
          <p:cNvPr id="13" name="Isosceles Triangle 12">
            <a:extLst>
              <a:ext uri="{FF2B5EF4-FFF2-40B4-BE49-F238E27FC236}">
                <a16:creationId xmlns:a16="http://schemas.microsoft.com/office/drawing/2014/main" id="{D723E958-D9F5-4B42-9CB3-8AFDC704275E}"/>
              </a:ext>
            </a:extLst>
          </p:cNvPr>
          <p:cNvSpPr/>
          <p:nvPr/>
        </p:nvSpPr>
        <p:spPr>
          <a:xfrm>
            <a:off x="3474720" y="5810596"/>
            <a:ext cx="8720861" cy="1047404"/>
          </a:xfrm>
          <a:prstGeom prst="triangle">
            <a:avLst>
              <a:gd name="adj" fmla="val 100000"/>
            </a:avLst>
          </a:prstGeom>
          <a:solidFill>
            <a:srgbClr val="8EC7CE"/>
          </a:solidFill>
          <a:ln>
            <a:solidFill>
              <a:srgbClr val="8EC7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87909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0541F9C8-3340-4A42-8806-93C6A3E4F437}" type="datetimeFigureOut">
              <a:rPr lang="en-GB" smtClean="0"/>
              <a:t>14/09/2020</a:t>
            </a:fld>
            <a:endParaRPr lang="en-GB"/>
          </a:p>
        </p:txBody>
      </p:sp>
      <p:sp>
        <p:nvSpPr>
          <p:cNvPr id="7" name="Footer Placeholder 6"/>
          <p:cNvSpPr>
            <a:spLocks noGrp="1"/>
          </p:cNvSpPr>
          <p:nvPr>
            <p:ph type="ftr" sz="quarter" idx="11"/>
          </p:nvPr>
        </p:nvSpPr>
        <p:spPr/>
        <p:txBody>
          <a:bodyPr/>
          <a:lstStyle/>
          <a:p>
            <a:endParaRPr lang="en-GB"/>
          </a:p>
        </p:txBody>
      </p:sp>
      <p:sp>
        <p:nvSpPr>
          <p:cNvPr id="8" name="Slide Number Placeholder 7"/>
          <p:cNvSpPr>
            <a:spLocks noGrp="1"/>
          </p:cNvSpPr>
          <p:nvPr>
            <p:ph type="sldNum" sz="quarter" idx="12"/>
          </p:nvPr>
        </p:nvSpPr>
        <p:spPr/>
        <p:txBody>
          <a:bodyPr/>
          <a:lstStyle/>
          <a:p>
            <a:fld id="{FF3F7335-6435-4D21-ADAD-E8E750B50D63}" type="slidenum">
              <a:rPr lang="en-GB" smtClean="0"/>
              <a:t>‹#›</a:t>
            </a:fld>
            <a:endParaRPr lang="en-GB"/>
          </a:p>
        </p:txBody>
      </p:sp>
      <p:sp>
        <p:nvSpPr>
          <p:cNvPr id="9" name="Isosceles Triangle 8">
            <a:extLst>
              <a:ext uri="{FF2B5EF4-FFF2-40B4-BE49-F238E27FC236}">
                <a16:creationId xmlns:a16="http://schemas.microsoft.com/office/drawing/2014/main" id="{0C088C68-BC4F-413F-AE79-8975556017C1}"/>
              </a:ext>
            </a:extLst>
          </p:cNvPr>
          <p:cNvSpPr/>
          <p:nvPr/>
        </p:nvSpPr>
        <p:spPr>
          <a:xfrm>
            <a:off x="3474720" y="5810596"/>
            <a:ext cx="8720861" cy="1047404"/>
          </a:xfrm>
          <a:prstGeom prst="triangle">
            <a:avLst>
              <a:gd name="adj" fmla="val 100000"/>
            </a:avLst>
          </a:prstGeom>
          <a:solidFill>
            <a:srgbClr val="8EC7CE"/>
          </a:solidFill>
          <a:ln>
            <a:solidFill>
              <a:srgbClr val="8EC7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3197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41F9C8-3340-4A42-8806-93C6A3E4F437}" type="datetimeFigureOut">
              <a:rPr lang="en-GB" smtClean="0"/>
              <a:t>14/09/2020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3F7335-6435-4D21-ADAD-E8E750B50D63}" type="slidenum">
              <a:rPr lang="en-GB" smtClean="0"/>
              <a:t>‹#›</a:t>
            </a:fld>
            <a:endParaRPr lang="en-GB"/>
          </a:p>
        </p:txBody>
      </p:sp>
      <p:sp>
        <p:nvSpPr>
          <p:cNvPr id="8" name="Isosceles Triangle 7">
            <a:extLst>
              <a:ext uri="{FF2B5EF4-FFF2-40B4-BE49-F238E27FC236}">
                <a16:creationId xmlns:a16="http://schemas.microsoft.com/office/drawing/2014/main" id="{E1CF3758-007A-45CF-B091-6D7FD3F2B69F}"/>
              </a:ext>
            </a:extLst>
          </p:cNvPr>
          <p:cNvSpPr/>
          <p:nvPr/>
        </p:nvSpPr>
        <p:spPr>
          <a:xfrm>
            <a:off x="3474720" y="5810596"/>
            <a:ext cx="8720861" cy="1047404"/>
          </a:xfrm>
          <a:prstGeom prst="triangle">
            <a:avLst>
              <a:gd name="adj" fmla="val 100000"/>
            </a:avLst>
          </a:prstGeom>
          <a:solidFill>
            <a:srgbClr val="8EC7CE"/>
          </a:solidFill>
          <a:ln>
            <a:solidFill>
              <a:srgbClr val="8EC7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90958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atin typeface="Calibri" panose="020F0502020204030204" pitchFamily="34" charset="0"/>
                <a:cs typeface="Calibri" panose="020F0502020204030204" pitchFamily="34" charset="0"/>
              </a:defRPr>
            </a:lvl1pPr>
            <a:lvl2pPr>
              <a:defRPr sz="1800">
                <a:latin typeface="Calibri" panose="020F0502020204030204" pitchFamily="34" charset="0"/>
                <a:cs typeface="Calibri" panose="020F0502020204030204" pitchFamily="34" charset="0"/>
              </a:defRPr>
            </a:lvl2pPr>
            <a:lvl3pPr>
              <a:defRPr sz="1600">
                <a:latin typeface="Calibri" panose="020F0502020204030204" pitchFamily="34" charset="0"/>
                <a:cs typeface="Calibri" panose="020F0502020204030204" pitchFamily="34" charset="0"/>
              </a:defRPr>
            </a:lvl3pPr>
            <a:lvl4pPr>
              <a:defRPr sz="1400">
                <a:latin typeface="Calibri" panose="020F0502020204030204" pitchFamily="34" charset="0"/>
                <a:cs typeface="Calibri" panose="020F0502020204030204" pitchFamily="34" charset="0"/>
              </a:defRPr>
            </a:lvl4pPr>
            <a:lvl5pPr>
              <a:defRPr sz="1400">
                <a:latin typeface="Calibri" panose="020F0502020204030204" pitchFamily="34" charset="0"/>
                <a:cs typeface="Calibri" panose="020F0502020204030204" pitchFamily="34" charset="0"/>
              </a:defRPr>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0541F9C8-3340-4A42-8806-93C6A3E4F437}" type="datetimeFigureOut">
              <a:rPr lang="en-GB" smtClean="0"/>
              <a:t>14/09/2020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FF3F7335-6435-4D21-ADAD-E8E750B50D63}" type="slidenum">
              <a:rPr lang="en-GB" smtClean="0"/>
              <a:t>‹#›</a:t>
            </a:fld>
            <a:endParaRPr lang="en-GB"/>
          </a:p>
        </p:txBody>
      </p:sp>
      <p:sp>
        <p:nvSpPr>
          <p:cNvPr id="11" name="Isosceles Triangle 10">
            <a:extLst>
              <a:ext uri="{FF2B5EF4-FFF2-40B4-BE49-F238E27FC236}">
                <a16:creationId xmlns:a16="http://schemas.microsoft.com/office/drawing/2014/main" id="{88037BB6-EB6B-4016-8BF9-018F4E48B137}"/>
              </a:ext>
            </a:extLst>
          </p:cNvPr>
          <p:cNvSpPr/>
          <p:nvPr/>
        </p:nvSpPr>
        <p:spPr>
          <a:xfrm>
            <a:off x="3474720" y="5810596"/>
            <a:ext cx="8720861" cy="1047404"/>
          </a:xfrm>
          <a:prstGeom prst="triangle">
            <a:avLst>
              <a:gd name="adj" fmla="val 100000"/>
            </a:avLst>
          </a:prstGeom>
          <a:solidFill>
            <a:srgbClr val="8EC7CE"/>
          </a:solidFill>
          <a:ln>
            <a:solidFill>
              <a:srgbClr val="8EC7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8690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Isosceles Triangle 10">
            <a:extLst>
              <a:ext uri="{FF2B5EF4-FFF2-40B4-BE49-F238E27FC236}">
                <a16:creationId xmlns:a16="http://schemas.microsoft.com/office/drawing/2014/main" id="{CFDFCC18-BF60-41A6-9544-747206C7062D}"/>
              </a:ext>
            </a:extLst>
          </p:cNvPr>
          <p:cNvSpPr/>
          <p:nvPr/>
        </p:nvSpPr>
        <p:spPr>
          <a:xfrm>
            <a:off x="3474720" y="5810596"/>
            <a:ext cx="8720861" cy="1047404"/>
          </a:xfrm>
          <a:prstGeom prst="triangle">
            <a:avLst>
              <a:gd name="adj" fmla="val 100000"/>
            </a:avLst>
          </a:prstGeom>
          <a:solidFill>
            <a:srgbClr val="8EC7CE"/>
          </a:solidFill>
          <a:ln>
            <a:solidFill>
              <a:srgbClr val="8EC7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56032" y="1143000"/>
            <a:ext cx="2834640" cy="2377440"/>
          </a:xfrm>
        </p:spPr>
        <p:txBody>
          <a:bodyPr anchor="b">
            <a:normAutofit/>
          </a:bodyPr>
          <a:lstStyle>
            <a:lvl1pPr>
              <a:defRPr sz="3200" b="0">
                <a:latin typeface="Calibri" panose="020F0502020204030204" pitchFamily="34" charset="0"/>
                <a:cs typeface="Calibri" panose="020F0502020204030204" pitchFamily="34"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latin typeface="Calibri" panose="020F0502020204030204" pitchFamily="34" charset="0"/>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0541F9C8-3340-4A42-8806-93C6A3E4F437}" type="datetimeFigureOut">
              <a:rPr lang="en-GB" smtClean="0"/>
              <a:t>14/09/2020</a:t>
            </a:fld>
            <a:endParaRPr lang="en-GB"/>
          </a:p>
        </p:txBody>
      </p:sp>
      <p:sp>
        <p:nvSpPr>
          <p:cNvPr id="9" name="Footer Placeholder 8"/>
          <p:cNvSpPr>
            <a:spLocks noGrp="1"/>
          </p:cNvSpPr>
          <p:nvPr>
            <p:ph type="ftr" sz="quarter" idx="11"/>
          </p:nvPr>
        </p:nvSpPr>
        <p:spPr>
          <a:xfrm>
            <a:off x="3499101" y="6356350"/>
            <a:ext cx="5911517" cy="365125"/>
          </a:xfrm>
        </p:spPr>
        <p:txBody>
          <a:bodyPr/>
          <a:lstStyle/>
          <a:p>
            <a:endParaRPr lang="en-GB"/>
          </a:p>
        </p:txBody>
      </p:sp>
      <p:sp>
        <p:nvSpPr>
          <p:cNvPr id="10" name="Slide Number Placeholder 9"/>
          <p:cNvSpPr>
            <a:spLocks noGrp="1"/>
          </p:cNvSpPr>
          <p:nvPr>
            <p:ph type="sldNum" sz="quarter" idx="12"/>
          </p:nvPr>
        </p:nvSpPr>
        <p:spPr/>
        <p:txBody>
          <a:bodyPr/>
          <a:lstStyle/>
          <a:p>
            <a:fld id="{FF3F7335-6435-4D21-ADAD-E8E750B50D63}" type="slidenum">
              <a:rPr lang="en-GB" smtClean="0"/>
              <a:t>‹#›</a:t>
            </a:fld>
            <a:endParaRPr lang="en-GB"/>
          </a:p>
        </p:txBody>
      </p:sp>
    </p:spTree>
    <p:extLst>
      <p:ext uri="{BB962C8B-B14F-4D97-AF65-F5344CB8AC3E}">
        <p14:creationId xmlns:p14="http://schemas.microsoft.com/office/powerpoint/2010/main" val="2670034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rgbClr val="00708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541F9C8-3340-4A42-8806-93C6A3E4F437}" type="datetimeFigureOut">
              <a:rPr lang="en-GB" smtClean="0"/>
              <a:t>14/09/2020</a:t>
            </a:fld>
            <a:endParaRPr lang="en-GB"/>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FF3F7335-6435-4D21-ADAD-E8E750B50D63}" type="slidenum">
              <a:rPr lang="en-GB" smtClean="0"/>
              <a:t>‹#›</a:t>
            </a:fld>
            <a:endParaRPr lang="en-GB"/>
          </a:p>
        </p:txBody>
      </p:sp>
      <p:sp>
        <p:nvSpPr>
          <p:cNvPr id="9" name="Isosceles Triangle 8">
            <a:extLst>
              <a:ext uri="{FF2B5EF4-FFF2-40B4-BE49-F238E27FC236}">
                <a16:creationId xmlns:a16="http://schemas.microsoft.com/office/drawing/2014/main" id="{71011D07-C1A8-4B17-B989-B0A199EF4B74}"/>
              </a:ext>
            </a:extLst>
          </p:cNvPr>
          <p:cNvSpPr/>
          <p:nvPr/>
        </p:nvSpPr>
        <p:spPr>
          <a:xfrm>
            <a:off x="3474720" y="5810596"/>
            <a:ext cx="8720861" cy="1047404"/>
          </a:xfrm>
          <a:prstGeom prst="triangle">
            <a:avLst>
              <a:gd name="adj" fmla="val 100000"/>
            </a:avLst>
          </a:prstGeom>
          <a:solidFill>
            <a:srgbClr val="8EC7CE"/>
          </a:solidFill>
          <a:ln>
            <a:solidFill>
              <a:srgbClr val="8EC7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125038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Calibri" panose="020F0502020204030204" pitchFamily="34" charset="0"/>
          <a:ea typeface="+mj-ea"/>
          <a:cs typeface="Calibri" panose="020F0502020204030204" pitchFamily="34" charset="0"/>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Calibri" panose="020F0502020204030204" pitchFamily="34" charset="0"/>
          <a:ea typeface="+mn-ea"/>
          <a:cs typeface="Calibri" panose="020F0502020204030204" pitchFamily="34" charset="0"/>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Calibri" panose="020F0502020204030204" pitchFamily="34" charset="0"/>
          <a:ea typeface="+mn-ea"/>
          <a:cs typeface="Calibri" panose="020F0502020204030204" pitchFamily="34" charset="0"/>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Calibri" panose="020F0502020204030204" pitchFamily="34" charset="0"/>
          <a:ea typeface="+mn-ea"/>
          <a:cs typeface="Calibri" panose="020F0502020204030204" pitchFamily="34" charset="0"/>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Calibri" panose="020F0502020204030204" pitchFamily="34" charset="0"/>
          <a:ea typeface="+mn-ea"/>
          <a:cs typeface="Calibri" panose="020F0502020204030204" pitchFamily="34" charset="0"/>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legislation.gov.uk/uksi/2020/756/article/4/made" TargetMode="External"/><Relationship Id="rId2" Type="http://schemas.openxmlformats.org/officeDocument/2006/relationships/hyperlink" Target="https://www.legislation.gov.uk/uksi/2020/632/contents/made" TargetMode="External"/><Relationship Id="rId1" Type="http://schemas.openxmlformats.org/officeDocument/2006/relationships/slideLayout" Target="../slideLayouts/slideLayout2.xml"/><Relationship Id="rId4" Type="http://schemas.openxmlformats.org/officeDocument/2006/relationships/hyperlink" Target="https://www.legislation.gov.uk/uksi/2020/755/article/3/mad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legislation.gov.uk/uksi/2020/757/made?view=plai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1C1A4-44A4-45A9-A063-D2646876083E}"/>
              </a:ext>
            </a:extLst>
          </p:cNvPr>
          <p:cNvSpPr>
            <a:spLocks noGrp="1"/>
          </p:cNvSpPr>
          <p:nvPr>
            <p:ph type="ctrTitle"/>
          </p:nvPr>
        </p:nvSpPr>
        <p:spPr>
          <a:xfrm>
            <a:off x="803771" y="1720567"/>
            <a:ext cx="7315200" cy="3255264"/>
          </a:xfrm>
        </p:spPr>
        <p:txBody>
          <a:bodyPr anchor="ctr">
            <a:normAutofit fontScale="90000"/>
          </a:bodyPr>
          <a:lstStyle/>
          <a:p>
            <a:br>
              <a:rPr lang="en-GB" altLang="en-US" sz="4000" dirty="0"/>
            </a:br>
            <a:br>
              <a:rPr lang="en-GB" altLang="en-US" sz="4000" dirty="0"/>
            </a:br>
            <a:br>
              <a:rPr lang="en-GB" altLang="en-US" sz="2700" dirty="0"/>
            </a:br>
            <a:br>
              <a:rPr lang="en-GB" altLang="en-US" sz="2700" dirty="0"/>
            </a:br>
            <a:br>
              <a:rPr lang="en-GB" altLang="en-US" sz="2700" dirty="0"/>
            </a:br>
            <a:br>
              <a:rPr lang="en-GB" altLang="en-US" sz="2700" dirty="0"/>
            </a:br>
            <a:br>
              <a:rPr lang="en-GB" altLang="en-US" sz="3600" dirty="0"/>
            </a:br>
            <a:endParaRPr lang="en-GB" sz="3600" dirty="0"/>
          </a:p>
        </p:txBody>
      </p:sp>
      <p:sp>
        <p:nvSpPr>
          <p:cNvPr id="4" name="TextBox 3"/>
          <p:cNvSpPr txBox="1"/>
          <p:nvPr/>
        </p:nvSpPr>
        <p:spPr>
          <a:xfrm>
            <a:off x="351692" y="6219037"/>
            <a:ext cx="5103385" cy="369332"/>
          </a:xfrm>
          <a:prstGeom prst="rect">
            <a:avLst/>
          </a:prstGeom>
          <a:noFill/>
        </p:spPr>
        <p:txBody>
          <a:bodyPr wrap="none" rtlCol="0">
            <a:spAutoFit/>
          </a:bodyPr>
          <a:lstStyle/>
          <a:p>
            <a:r>
              <a:rPr lang="en-GB" dirty="0"/>
              <a:t>Strategic Planning Committee – 14 September 2020</a:t>
            </a:r>
          </a:p>
        </p:txBody>
      </p:sp>
      <p:sp>
        <p:nvSpPr>
          <p:cNvPr id="3" name="TextBox 2">
            <a:extLst>
              <a:ext uri="{FF2B5EF4-FFF2-40B4-BE49-F238E27FC236}">
                <a16:creationId xmlns:a16="http://schemas.microsoft.com/office/drawing/2014/main" id="{BB00FA8D-2547-46D6-9C57-803E55FF7E65}"/>
              </a:ext>
            </a:extLst>
          </p:cNvPr>
          <p:cNvSpPr txBox="1"/>
          <p:nvPr/>
        </p:nvSpPr>
        <p:spPr>
          <a:xfrm>
            <a:off x="931178" y="1720567"/>
            <a:ext cx="6635692" cy="2800767"/>
          </a:xfrm>
          <a:prstGeom prst="rect">
            <a:avLst/>
          </a:prstGeom>
          <a:noFill/>
        </p:spPr>
        <p:txBody>
          <a:bodyPr wrap="square" rtlCol="0">
            <a:spAutoFit/>
          </a:bodyPr>
          <a:lstStyle/>
          <a:p>
            <a:pPr algn="ctr"/>
            <a:r>
              <a:rPr lang="en-GB" sz="4400" dirty="0">
                <a:solidFill>
                  <a:schemeClr val="bg1"/>
                </a:solidFill>
              </a:rPr>
              <a:t>Update to the General Permitted Development Order (GPDO) and Use Classes Order (UCO)</a:t>
            </a:r>
          </a:p>
        </p:txBody>
      </p:sp>
    </p:spTree>
    <p:extLst>
      <p:ext uri="{BB962C8B-B14F-4D97-AF65-F5344CB8AC3E}">
        <p14:creationId xmlns:p14="http://schemas.microsoft.com/office/powerpoint/2010/main" val="2573928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534E9D-675C-4EE5-AF4A-10E091D328BA}"/>
              </a:ext>
            </a:extLst>
          </p:cNvPr>
          <p:cNvSpPr>
            <a:spLocks noGrp="1"/>
          </p:cNvSpPr>
          <p:nvPr>
            <p:ph idx="1"/>
          </p:nvPr>
        </p:nvSpPr>
        <p:spPr/>
        <p:txBody>
          <a:bodyPr>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Class AA is subject to prior approval </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which can consider: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7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impact on the amenity of any adjoining premises including overlooking, privacy and the loss of light;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the external appearance of the </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including the design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architectural features of—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(aa) the principal elevation of the </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(bb) any side elevation of the </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that fronts a highway;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(iii) air traffic and defence asset impacts of the development;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(iv) whether, as a result of the siting of the </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development will impact on a protected view identified in the Directions Relating to Protected Vistas dated 15th March 201244 issued by the Secretary of State;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before beginning the development, the developer must provide the local planning authority with a report for the management of the construction of the development, which sets out the proposed development hours of operation and how any adverse impact of noise, dust, vibration and traffic on adjoining owners or occupiers will be mitigated;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the development must be completed within a period of 3 years starting with the date prior approval is granted;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the developer must notify the local planning authority of the completion of the development as soon as reasonably practicable after completion</a:t>
            </a:r>
          </a:p>
          <a:p>
            <a:endParaRPr lang="en-GB" dirty="0"/>
          </a:p>
        </p:txBody>
      </p:sp>
    </p:spTree>
    <p:extLst>
      <p:ext uri="{BB962C8B-B14F-4D97-AF65-F5344CB8AC3E}">
        <p14:creationId xmlns:p14="http://schemas.microsoft.com/office/powerpoint/2010/main" val="253734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EFD64CD-16C2-465B-A09D-CF6ABF2C63CF}"/>
              </a:ext>
            </a:extLst>
          </p:cNvPr>
          <p:cNvPicPr>
            <a:picLocks noGrp="1" noChangeAspect="1"/>
          </p:cNvPicPr>
          <p:nvPr>
            <p:ph idx="1"/>
          </p:nvPr>
        </p:nvPicPr>
        <p:blipFill>
          <a:blip r:embed="rId2"/>
          <a:stretch>
            <a:fillRect/>
          </a:stretch>
        </p:blipFill>
        <p:spPr>
          <a:xfrm>
            <a:off x="1023457" y="90946"/>
            <a:ext cx="9896315" cy="6839419"/>
          </a:xfrm>
          <a:prstGeom prst="rect">
            <a:avLst/>
          </a:prstGeom>
        </p:spPr>
      </p:pic>
    </p:spTree>
    <p:extLst>
      <p:ext uri="{BB962C8B-B14F-4D97-AF65-F5344CB8AC3E}">
        <p14:creationId xmlns:p14="http://schemas.microsoft.com/office/powerpoint/2010/main" val="2327155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20325-7A2F-44F2-957F-71A221D30672}"/>
              </a:ext>
            </a:extLst>
          </p:cNvPr>
          <p:cNvSpPr>
            <a:spLocks noGrp="1"/>
          </p:cNvSpPr>
          <p:nvPr>
            <p:ph type="title"/>
          </p:nvPr>
        </p:nvSpPr>
        <p:spPr/>
        <p:txBody>
          <a:bodyPr/>
          <a:lstStyle/>
          <a:p>
            <a:r>
              <a:rPr lang="en-GB" dirty="0"/>
              <a:t>Schedule 2</a:t>
            </a:r>
            <a:br>
              <a:rPr lang="en-GB" dirty="0"/>
            </a:br>
            <a:r>
              <a:rPr lang="en-GB" dirty="0"/>
              <a:t>Part 20</a:t>
            </a:r>
            <a:br>
              <a:rPr lang="en-GB" dirty="0"/>
            </a:br>
            <a:r>
              <a:rPr lang="en-GB" dirty="0"/>
              <a:t>Class ZA</a:t>
            </a:r>
          </a:p>
        </p:txBody>
      </p:sp>
      <p:sp>
        <p:nvSpPr>
          <p:cNvPr id="3" name="Content Placeholder 2">
            <a:extLst>
              <a:ext uri="{FF2B5EF4-FFF2-40B4-BE49-F238E27FC236}">
                <a16:creationId xmlns:a16="http://schemas.microsoft.com/office/drawing/2014/main" id="{36B5FD74-6492-4395-8BF9-88D31BC96B05}"/>
              </a:ext>
            </a:extLst>
          </p:cNvPr>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mn-cs"/>
              </a:rPr>
              <a:t>Schedule 2 Part 20: Class ZA Demolition of buildings and construction of new </a:t>
            </a:r>
            <a:r>
              <a:rPr kumimoji="0" lang="en-GB" sz="18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mn-cs"/>
              </a:rPr>
              <a:t>dwellinghouses</a:t>
            </a:r>
            <a:r>
              <a:rPr kumimoji="0" lang="en-GB" sz="18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mn-cs"/>
              </a:rPr>
              <a:t> in their place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Class ZA allows for demolition of buildings and construction of </a:t>
            </a:r>
            <a:r>
              <a:rPr kumimoji="0" lang="en-GB" sz="1800" b="0" i="0" u="none" strike="noStrike" kern="1200" cap="none" spc="0" normalizeH="0" baseline="0" noProof="0" dirty="0" err="1">
                <a:ln>
                  <a:noFill/>
                </a:ln>
                <a:solidFill>
                  <a:prstClr val="black"/>
                </a:solidFill>
                <a:effectLst/>
                <a:uLnTx/>
                <a:uFillTx/>
                <a:latin typeface="Calibri"/>
                <a:ea typeface="+mn-ea"/>
                <a:cs typeface="+mn-cs"/>
              </a:rPr>
              <a:t>dwellinghouses</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Buildings can be flats, a single detached building in B1(a), (b), (c) and the replacement must be a single building either as a block of flats, or a detached </a:t>
            </a:r>
            <a:r>
              <a:rPr kumimoji="0" lang="en-GB" sz="1800" b="0" i="0" u="none" strike="noStrike" kern="1200" cap="none" spc="0" normalizeH="0" baseline="0" noProof="0" dirty="0" err="1">
                <a:ln>
                  <a:noFill/>
                </a:ln>
                <a:solidFill>
                  <a:prstClr val="black"/>
                </a:solidFill>
                <a:effectLst/>
                <a:uLnTx/>
                <a:uFillTx/>
                <a:latin typeface="Calibri"/>
                <a:ea typeface="+mn-ea"/>
                <a:cs typeface="+mn-cs"/>
              </a:rPr>
              <a:t>dwellinghouse</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Development is not permitted if the site is under designations, including: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0000"/>
                </a:solidFill>
                <a:effectLst/>
                <a:uLnTx/>
                <a:uFillTx/>
                <a:latin typeface="Calibri"/>
                <a:ea typeface="+mn-ea"/>
                <a:cs typeface="+mn-cs"/>
              </a:rPr>
              <a:t>Article 2(3) land (Conservation Area, AONB)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0000"/>
                </a:solidFill>
                <a:effectLst/>
                <a:uLnTx/>
                <a:uFillTx/>
                <a:latin typeface="Calibri"/>
                <a:ea typeface="+mn-ea"/>
                <a:cs typeface="+mn-cs"/>
              </a:rPr>
              <a:t>SSSI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0000"/>
                </a:solidFill>
                <a:effectLst/>
                <a:uLnTx/>
                <a:uFillTx/>
                <a:latin typeface="Calibri"/>
                <a:ea typeface="+mn-ea"/>
                <a:cs typeface="+mn-cs"/>
              </a:rPr>
              <a:t>Listed Building or Curtilage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0000"/>
                </a:solidFill>
                <a:effectLst/>
                <a:uLnTx/>
                <a:uFillTx/>
                <a:latin typeface="Calibri"/>
                <a:ea typeface="+mn-ea"/>
                <a:cs typeface="+mn-cs"/>
              </a:rPr>
              <a:t>Scheduled monument or curtilage </a:t>
            </a:r>
          </a:p>
          <a:p>
            <a:endParaRPr lang="en-GB" dirty="0"/>
          </a:p>
        </p:txBody>
      </p:sp>
    </p:spTree>
    <p:extLst>
      <p:ext uri="{BB962C8B-B14F-4D97-AF65-F5344CB8AC3E}">
        <p14:creationId xmlns:p14="http://schemas.microsoft.com/office/powerpoint/2010/main" val="82439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5F54CE-8AFD-4E9B-BC22-D37D8334F566}"/>
              </a:ext>
            </a:extLst>
          </p:cNvPr>
          <p:cNvSpPr>
            <a:spLocks noGrp="1"/>
          </p:cNvSpPr>
          <p:nvPr>
            <p:ph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Development is </a:t>
            </a:r>
            <a:r>
              <a:rPr kumimoji="0" lang="en-GB" sz="20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not</a:t>
            </a: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permitted under ZA: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If the old building was constructed after </a:t>
            </a:r>
            <a:r>
              <a:rPr kumimoji="0" lang="en-GB" sz="2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31/12/1989</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(c)If the footprint exceeds 1000sq 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If the height is greater than 18m above the old building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Unless the old building has been</a:t>
            </a:r>
            <a:r>
              <a:rPr kumimoji="0" lang="en-GB" sz="2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vacant for a period of at least 6 months</a:t>
            </a: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immediately prior to the date of the application for prior approval;</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 if any of the footprint of the new building falls outside the footprint of the old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2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if any part of the exterior wall of the new building nearest to a highway is nearer to the </a:t>
            </a:r>
            <a:r>
              <a:rPr kumimoji="0" lang="en-GB" sz="2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highwaythan</a:t>
            </a: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part nearest the highway of the exterior wall nearest the highway of the old building;</a:t>
            </a:r>
          </a:p>
          <a:p>
            <a:endParaRPr lang="en-GB" dirty="0"/>
          </a:p>
        </p:txBody>
      </p:sp>
    </p:spTree>
    <p:extLst>
      <p:ext uri="{BB962C8B-B14F-4D97-AF65-F5344CB8AC3E}">
        <p14:creationId xmlns:p14="http://schemas.microsoft.com/office/powerpoint/2010/main" val="183986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1D18A0-8B42-44C5-9A4C-79582AFDD4FC}"/>
              </a:ext>
            </a:extLst>
          </p:cNvPr>
          <p:cNvSpPr>
            <a:spLocks noGrp="1"/>
          </p:cNvSpPr>
          <p:nvPr>
            <p:ph idx="1"/>
          </p:nvPr>
        </p:nvSpPr>
        <p:spPr>
          <a:xfrm>
            <a:off x="3768600" y="1182890"/>
            <a:ext cx="7315200" cy="5120640"/>
          </a:xfrm>
        </p:spPr>
        <p:txBody>
          <a:bodyPr>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Also development is </a:t>
            </a:r>
            <a:r>
              <a:rPr kumimoji="0" lang="en-GB"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not </a:t>
            </a: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permitted under ZA: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(j) if the height (not including plant, radio masts and antennae) of the new building would at any point exceed the lower of—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6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7 metres above the height (not including plant) of old building;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18 metres, above ground level;</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(k) if the new building has more than X + 2 storeys, where “X” is the number of storeys in the old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(l) if the new building has more storeys than the old building and the floor to ceiling height of any  additional storey in the new building, measured internally, would at any point be greater than the lower of—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6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floor to ceiling height, measured internally, of any storey in the old building;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3 metres;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(m) if the height of any plant on the roof of the new building as measured from the lowest surface of that roof would be greater than the height of any existing plant as measured from the lowest surface of the existing roof on the principal part of the old building.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endParaRPr lang="en-GB" dirty="0"/>
          </a:p>
        </p:txBody>
      </p:sp>
    </p:spTree>
    <p:extLst>
      <p:ext uri="{BB962C8B-B14F-4D97-AF65-F5344CB8AC3E}">
        <p14:creationId xmlns:p14="http://schemas.microsoft.com/office/powerpoint/2010/main" val="1243106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DF322D-A76C-4C9A-BA63-752B7FA60C05}"/>
              </a:ext>
            </a:extLst>
          </p:cNvPr>
          <p:cNvSpPr>
            <a:spLocks noGrp="1"/>
          </p:cNvSpPr>
          <p:nvPr>
            <p:ph idx="1"/>
          </p:nvPr>
        </p:nvSpPr>
        <p:spPr/>
        <p:txBody>
          <a:bodyPr>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Class ZA is also subject to prior approval </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which can consider: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transport and highways impacts of the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contamination risks in relation to the new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flooding risks in relation to the new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the design of the new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the external appearance of the new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the provision of adequate natural light in all habitable rooms of each new </a:t>
            </a:r>
            <a:r>
              <a:rPr kumimoji="0" lang="en-GB"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or comprising the new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 the impact of the development on the amenity of the new building and of neighbouring premises, including overlooking, privacy and light;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 impacts of noise from any commercial premises on the intended occupiers of the new </a:t>
            </a:r>
            <a:r>
              <a:rPr kumimoji="0" lang="en-GB"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impact on business and new residents of the development’s introduction of, or increase in, residential use in the area in which the development is to take place;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(j) the impact of the development on heritage and archaeology;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(k) the method of demolition of the old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(l) the plans for landscaping of the development, including the planting and maintenance of shrubs and trees;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(m) any—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air traffic and defence asset impacts of the development,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impact that, because of the siting of the new building, the development will have on a protected vista identified in the Directions Relating to Protected Vistas dated 15 March 2012 by the Secretary of State175, unless no part of the new building (including plant, radio masts and antennae) occupies airspace not occupied by the old building (including plant, radio masts and antennae).</a:t>
            </a:r>
          </a:p>
          <a:p>
            <a:endParaRPr lang="en-GB" dirty="0"/>
          </a:p>
        </p:txBody>
      </p:sp>
    </p:spTree>
    <p:extLst>
      <p:ext uri="{BB962C8B-B14F-4D97-AF65-F5344CB8AC3E}">
        <p14:creationId xmlns:p14="http://schemas.microsoft.com/office/powerpoint/2010/main" val="3212066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6BBBFC-63F8-4B45-BA3F-3899B29DA4F6}"/>
              </a:ext>
            </a:extLst>
          </p:cNvPr>
          <p:cNvSpPr>
            <a:spLocks noGrp="1"/>
          </p:cNvSpPr>
          <p:nvPr>
            <p:ph idx="1"/>
          </p:nvPr>
        </p:nvSpPr>
        <p:spPr/>
        <p:txBody>
          <a:bodyPr>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ZA is also subject to conditions: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(5) Any development under Class ZA is permitted subject to the condition that it must be </a:t>
            </a:r>
            <a:r>
              <a:rPr kumimoji="0" lang="en-GB" sz="15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completed within a period of 3 years starting with the date prior approval is granted</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(6) Any development under Class ZA is permitted subject to the condition </a:t>
            </a:r>
            <a:r>
              <a:rPr kumimoji="0" lang="en-GB" sz="15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that before beginning the development, the developer must provide the local planning authority with a report for the management of the construction of the development</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which is acceptable to the authority and sets out the method of demolition, the proposed development hours of operation and how any adverse impact of noise, dust and vibration and traffic on occupiers of the new building and adjoining owners or occupiers will be mitigated, the proposed use of materials, and the plans for the disposal and recycling of waste generated by the development and that in carrying out the development the developer must comply with the report.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(9) Any </a:t>
            </a:r>
            <a:r>
              <a:rPr kumimoji="0" lang="en-GB" sz="15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new </a:t>
            </a:r>
            <a:r>
              <a:rPr kumimoji="0" lang="en-GB" sz="1500" b="0" i="0" u="none" strike="noStrike" kern="1200" cap="none" spc="0" normalizeH="0" baseline="0" noProof="0" dirty="0" err="1">
                <a:ln>
                  <a:noFill/>
                </a:ln>
                <a:solidFill>
                  <a:srgbClr val="FF0000"/>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created under Class ZA is to remain in use as a </a:t>
            </a:r>
            <a:r>
              <a:rPr kumimoji="0" lang="en-GB" sz="1500" b="0" i="0" u="none" strike="noStrike" kern="1200" cap="none" spc="0" normalizeH="0" baseline="0" noProof="0" dirty="0" err="1">
                <a:ln>
                  <a:noFill/>
                </a:ln>
                <a:solidFill>
                  <a:srgbClr val="FF0000"/>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within the meaning of Class C3 of the Schedule to the 1987 Order and for no other purpose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except to the extent that the other purpose is ancillary to the primary use as a </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endParaRPr lang="en-GB" dirty="0"/>
          </a:p>
        </p:txBody>
      </p:sp>
    </p:spTree>
    <p:extLst>
      <p:ext uri="{BB962C8B-B14F-4D97-AF65-F5344CB8AC3E}">
        <p14:creationId xmlns:p14="http://schemas.microsoft.com/office/powerpoint/2010/main" val="878062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97414-B2A4-43D9-94B7-57E7B11BF0ED}"/>
              </a:ext>
            </a:extLst>
          </p:cNvPr>
          <p:cNvSpPr>
            <a:spLocks noGrp="1"/>
          </p:cNvSpPr>
          <p:nvPr>
            <p:ph type="title"/>
          </p:nvPr>
        </p:nvSpPr>
        <p:spPr/>
        <p:txBody>
          <a:bodyPr/>
          <a:lstStyle/>
          <a:p>
            <a:r>
              <a:rPr lang="en-GB" dirty="0"/>
              <a:t>Schedule 2</a:t>
            </a:r>
            <a:br>
              <a:rPr lang="en-GB" dirty="0"/>
            </a:br>
            <a:r>
              <a:rPr lang="en-GB" dirty="0"/>
              <a:t>Part 20</a:t>
            </a:r>
            <a:br>
              <a:rPr lang="en-GB" dirty="0"/>
            </a:br>
            <a:r>
              <a:rPr lang="en-GB" dirty="0"/>
              <a:t>Class AA</a:t>
            </a:r>
          </a:p>
        </p:txBody>
      </p:sp>
      <p:sp>
        <p:nvSpPr>
          <p:cNvPr id="3" name="Content Placeholder 2">
            <a:extLst>
              <a:ext uri="{FF2B5EF4-FFF2-40B4-BE49-F238E27FC236}">
                <a16:creationId xmlns:a16="http://schemas.microsoft.com/office/drawing/2014/main" id="{95AFB32D-DA9A-40EA-961B-38C2443B16B7}"/>
              </a:ext>
            </a:extLst>
          </p:cNvPr>
          <p:cNvSpPr>
            <a:spLocks noGrp="1"/>
          </p:cNvSpPr>
          <p:nvPr>
            <p:ph idx="1"/>
          </p:nvPr>
        </p:nvSpPr>
        <p:spPr/>
        <p:txBody>
          <a:bodyPr>
            <a:normAutofit fontScale="925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Schedule 2 Part 20: Class AA - new </a:t>
            </a:r>
            <a:r>
              <a:rPr kumimoji="0" lang="en-GB" sz="14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Arial" pitchFamily="34" charset="0"/>
              </a:rPr>
              <a:t>dwellinghouses</a:t>
            </a:r>
            <a:r>
              <a:rPr kumimoji="0" lang="en-GB" sz="14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 on detached buildings in </a:t>
            </a:r>
            <a:r>
              <a:rPr kumimoji="0" lang="en-GB" sz="1400" b="1"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commercial or mixed use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Construction of up to two additional storeys of new </a:t>
            </a:r>
            <a:r>
              <a:rPr kumimoji="0" lang="en-GB"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immediately above the existing topmost residential storey on a building which is a purpose-built, detached block of flats,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Development is not permitted by Class A if—</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lphaLcParenBoth"/>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permission to use any building as a </a:t>
            </a:r>
            <a:r>
              <a:rPr kumimoji="0" lang="en-GB"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has been granted only by virtue of Class M, N, O, P, PA or Q of Part 3 of this Schedule;</a:t>
            </a: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lphaLcParenBoth"/>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above ground level, the building is </a:t>
            </a:r>
            <a:r>
              <a:rPr kumimoji="0" lang="en-GB" sz="14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less than 3 storeys in height;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the building was constructed</a:t>
            </a:r>
            <a:r>
              <a:rPr kumimoji="0" lang="en-GB" sz="14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before 1st July 1948, or after 5th March 2018</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the additional storeys are constructed other than on the principal part of the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the new </a:t>
            </a:r>
            <a:r>
              <a:rPr kumimoji="0" lang="en-GB"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are not</a:t>
            </a:r>
            <a:r>
              <a:rPr kumimoji="0" lang="en-GB" sz="14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flats</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 the height of the highest part of the roof of the extended building would exceed the height of the highest part of the roof of the existing building by more than 7 metres (not including plant, in each case);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 the height of the highest part of the roof of the extended building (not including plant) would be greater than 30 metres;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(o) the land or site on which the building is located, is or forms part of—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t>
            </a:r>
            <a:r>
              <a:rPr kumimoji="0" lang="en-GB" sz="1400" b="0" i="0" u="none" strike="noStrike" kern="1200" cap="none" spc="0" normalizeH="0" baseline="0" noProof="0" dirty="0" err="1">
                <a:ln>
                  <a:noFill/>
                </a:ln>
                <a:solidFill>
                  <a:srgbClr val="FF0000"/>
                </a:solidFill>
                <a:effectLst/>
                <a:uLnTx/>
                <a:uFillTx/>
                <a:latin typeface="Arial" pitchFamily="34" charset="0"/>
                <a:ea typeface="+mn-ea"/>
                <a:cs typeface="Arial" pitchFamily="34" charset="0"/>
              </a:rPr>
              <a:t>i</a:t>
            </a:r>
            <a:r>
              <a:rPr kumimoji="0" lang="en-GB" sz="14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article 2(3) land (AONB, Conservation Area);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(ii) a site of special scientific interest;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(iii) a listed building or land within its curtilage;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(iv) a scheduled monument or land within its curtilage;</a:t>
            </a:r>
            <a:endParaRPr lang="en-GB" dirty="0"/>
          </a:p>
        </p:txBody>
      </p:sp>
    </p:spTree>
    <p:extLst>
      <p:ext uri="{BB962C8B-B14F-4D97-AF65-F5344CB8AC3E}">
        <p14:creationId xmlns:p14="http://schemas.microsoft.com/office/powerpoint/2010/main" val="1053028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157E50-C2A3-491E-86E9-649E3308D8A8}"/>
              </a:ext>
            </a:extLst>
          </p:cNvPr>
          <p:cNvSpPr>
            <a:spLocks noGrp="1"/>
          </p:cNvSpPr>
          <p:nvPr>
            <p:ph idx="1"/>
          </p:nvPr>
        </p:nvSpPr>
        <p:spPr/>
        <p:txBody>
          <a:bodyPr>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7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Class AA is also subject to prior approval </a:t>
            </a:r>
            <a:r>
              <a:rPr kumimoji="0" lang="en-GB" sz="17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which can consider</a:t>
            </a:r>
            <a:endPar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transport and highways impacts of the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air traffic and defence asset impacts of the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contamination risks in relation to the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flooding risks in relation to the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the external appearance of the building, including—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6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design and architectural features of—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(aa) the principal elevation;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(bb) any side elevation that fronts a highway;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the impact of any works under sub-paragraph (1)(c) or (d) of Class AA;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the provision of adequate natural light in all habitable rooms of the new </a:t>
            </a:r>
            <a:r>
              <a:rPr kumimoji="0" lang="en-GB" sz="16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 impact on the amenity of the existing building and neighbouring premises including overlooking, privacy and the loss of light;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 impacts of noise from any commercial premises on the intended occupiers of the new </a:t>
            </a:r>
            <a:r>
              <a:rPr kumimoji="0" lang="en-GB" sz="16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6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impacts of the introduction of, or an increase in, a residential use of premises in the area on the carrying on of any trade, business or other use of land in the area;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(j) whether, because of the siting of the building, the development will impact on a protected view identified in the Directions Relating to Protected Vistas dated 15th March issued by the Secretary of State,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endParaRPr lang="en-GB" dirty="0"/>
          </a:p>
        </p:txBody>
      </p:sp>
    </p:spTree>
    <p:extLst>
      <p:ext uri="{BB962C8B-B14F-4D97-AF65-F5344CB8AC3E}">
        <p14:creationId xmlns:p14="http://schemas.microsoft.com/office/powerpoint/2010/main" val="3418086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42358C-79F5-410C-AD01-E22D0651123A}"/>
              </a:ext>
            </a:extLst>
          </p:cNvPr>
          <p:cNvSpPr>
            <a:spLocks noGrp="1"/>
          </p:cNvSpPr>
          <p:nvPr>
            <p:ph idx="1"/>
          </p:nvPr>
        </p:nvSpPr>
        <p:spPr/>
        <p:txBody>
          <a:bodyPr>
            <a:normAutofit fontScale="850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AA is also subject to conditions: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3) Any development under Class AA is permitted subject to the condition that it must be </a:t>
            </a:r>
            <a:r>
              <a:rPr kumimoji="0" lang="en-GB" sz="18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completed within a period of 3 years </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starting with the date prior approval is granted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(4) Any development under Class AA is permitted subject to the condition that before beginning the development, the developer must provide the local planning authority with </a:t>
            </a:r>
            <a:r>
              <a:rPr kumimoji="0" lang="en-GB" sz="18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 report for the management of the construction of the developmen</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 which sets out the proposed hours of operation and how any adverse impact of noise, dust, vibration and traffic on occupiers of the building and adjoining owners or occupiers will be mitigated.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(5) The developer must notify the local planning authority of the completion of the development as soon as reasonably practicable after completion.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(7) Following the development, every </a:t>
            </a:r>
            <a:r>
              <a:rPr kumimoji="0" lang="en-GB" sz="18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the building must remain in use as a </a:t>
            </a:r>
            <a:r>
              <a:rPr kumimoji="0" lang="en-GB" sz="18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within the meaning of Class C3 of the Schedule to the Use Classes Order and for no other purpose, except to the extent that the other purpose is ancillary to the primary use as a </a:t>
            </a:r>
            <a:r>
              <a:rPr kumimoji="0" lang="en-GB" sz="18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endParaRPr lang="en-GB" dirty="0"/>
          </a:p>
        </p:txBody>
      </p:sp>
    </p:spTree>
    <p:extLst>
      <p:ext uri="{BB962C8B-B14F-4D97-AF65-F5344CB8AC3E}">
        <p14:creationId xmlns:p14="http://schemas.microsoft.com/office/powerpoint/2010/main" val="1638559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1FAA2-E198-4600-9C7A-C4FA5B7F8750}"/>
              </a:ext>
            </a:extLst>
          </p:cNvPr>
          <p:cNvSpPr>
            <a:spLocks noGrp="1"/>
          </p:cNvSpPr>
          <p:nvPr>
            <p:ph type="title"/>
          </p:nvPr>
        </p:nvSpPr>
        <p:spPr/>
        <p:txBody>
          <a:bodyPr/>
          <a:lstStyle/>
          <a:p>
            <a:r>
              <a:rPr lang="en-GB" dirty="0"/>
              <a:t>GPDO</a:t>
            </a:r>
          </a:p>
        </p:txBody>
      </p:sp>
      <p:sp>
        <p:nvSpPr>
          <p:cNvPr id="3" name="Content Placeholder 2">
            <a:extLst>
              <a:ext uri="{FF2B5EF4-FFF2-40B4-BE49-F238E27FC236}">
                <a16:creationId xmlns:a16="http://schemas.microsoft.com/office/drawing/2014/main" id="{06331CEF-A3BF-4DA7-824A-8B1AD1B7DCC7}"/>
              </a:ext>
            </a:extLst>
          </p:cNvPr>
          <p:cNvSpPr>
            <a:spLocks noGrp="1"/>
          </p:cNvSpPr>
          <p:nvPr>
            <p:ph idx="1"/>
          </p:nvPr>
        </p:nvSpPr>
        <p:spPr/>
        <p:txBody>
          <a:bodyPr/>
          <a:lstStyle/>
          <a:p>
            <a:pPr marL="0" indent="0" algn="just">
              <a:lnSpc>
                <a:spcPts val="1800"/>
              </a:lnSpc>
              <a:spcAft>
                <a:spcPts val="600"/>
              </a:spcAft>
              <a:buNone/>
            </a:pPr>
            <a:r>
              <a:rPr lang="en-GB" sz="2000" dirty="0">
                <a:solidFill>
                  <a:srgbClr val="494949"/>
                </a:solidFill>
                <a:effectLst/>
                <a:latin typeface="Arial" panose="020B0604020202020204" pitchFamily="34" charset="0"/>
                <a:ea typeface="Calibri" panose="020F0502020204030204" pitchFamily="34" charset="0"/>
              </a:rPr>
              <a:t>Regulations under the </a:t>
            </a:r>
            <a:r>
              <a:rPr lang="en-GB" sz="2000" b="1" dirty="0">
                <a:solidFill>
                  <a:srgbClr val="494949"/>
                </a:solidFill>
                <a:effectLst/>
                <a:latin typeface="Arial" panose="020B0604020202020204" pitchFamily="34" charset="0"/>
                <a:ea typeface="Calibri" panose="020F0502020204030204" pitchFamily="34" charset="0"/>
              </a:rPr>
              <a:t>Town and Country Planning (Permitted Development and Miscellaneous Amendments) (England) (Coronavirus) Regulations 2020</a:t>
            </a:r>
            <a:r>
              <a:rPr lang="en-GB" sz="2000" dirty="0">
                <a:solidFill>
                  <a:srgbClr val="494949"/>
                </a:solidFill>
                <a:effectLst/>
                <a:latin typeface="Arial" panose="020B0604020202020204" pitchFamily="34" charset="0"/>
                <a:ea typeface="Calibri" panose="020F0502020204030204" pitchFamily="34" charset="0"/>
              </a:rPr>
              <a:t> come into force between 25</a:t>
            </a:r>
            <a:r>
              <a:rPr lang="en-GB" sz="2000" baseline="30000" dirty="0">
                <a:solidFill>
                  <a:srgbClr val="494949"/>
                </a:solidFill>
                <a:effectLst/>
                <a:latin typeface="Arial" panose="020B0604020202020204" pitchFamily="34" charset="0"/>
                <a:ea typeface="Calibri" panose="020F0502020204030204" pitchFamily="34" charset="0"/>
              </a:rPr>
              <a:t>th</a:t>
            </a:r>
            <a:r>
              <a:rPr lang="en-GB" sz="2000" dirty="0">
                <a:solidFill>
                  <a:srgbClr val="494949"/>
                </a:solidFill>
                <a:effectLst/>
                <a:latin typeface="Arial" panose="020B0604020202020204" pitchFamily="34" charset="0"/>
                <a:ea typeface="Calibri" panose="020F0502020204030204" pitchFamily="34" charset="0"/>
              </a:rPr>
              <a:t> June and 1</a:t>
            </a:r>
            <a:r>
              <a:rPr lang="en-GB" sz="2000" baseline="30000" dirty="0">
                <a:solidFill>
                  <a:srgbClr val="494949"/>
                </a:solidFill>
                <a:effectLst/>
                <a:latin typeface="Arial" panose="020B0604020202020204" pitchFamily="34" charset="0"/>
                <a:ea typeface="Calibri" panose="020F0502020204030204" pitchFamily="34" charset="0"/>
              </a:rPr>
              <a:t>st</a:t>
            </a:r>
            <a:r>
              <a:rPr lang="en-GB" sz="2000" dirty="0">
                <a:solidFill>
                  <a:srgbClr val="494949"/>
                </a:solidFill>
                <a:effectLst/>
                <a:latin typeface="Arial" panose="020B0604020202020204" pitchFamily="34" charset="0"/>
                <a:ea typeface="Calibri" panose="020F0502020204030204" pitchFamily="34" charset="0"/>
              </a:rPr>
              <a:t> August 2020. </a:t>
            </a:r>
            <a:endParaRPr lang="en-GB" sz="2000" dirty="0">
              <a:effectLst/>
              <a:latin typeface="Calibri" panose="020F0502020204030204" pitchFamily="34" charset="0"/>
              <a:ea typeface="Calibri" panose="020F0502020204030204" pitchFamily="34" charset="0"/>
            </a:endParaRPr>
          </a:p>
          <a:p>
            <a:pPr marL="0" indent="0">
              <a:buNone/>
            </a:pPr>
            <a:r>
              <a:rPr lang="en-GB" sz="20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2"/>
              </a:rPr>
              <a:t>https://www.legislation.gov.uk/uksi/2020/632/contents/made</a:t>
            </a:r>
            <a:endParaRPr lang="en-GB" sz="20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1400" u="sng" dirty="0">
              <a:solidFill>
                <a:srgbClr val="0000FF"/>
              </a:solidFill>
              <a:cs typeface="Times New Roman" panose="02020603050405020304" pitchFamily="18" charset="0"/>
            </a:endParaRPr>
          </a:p>
          <a:p>
            <a:pPr marL="0" indent="0">
              <a:buNone/>
            </a:pPr>
            <a:r>
              <a:rPr lang="en-GB" sz="20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3"/>
              </a:rPr>
              <a:t>https://www.legislation.gov.uk/uksi/2020/756/article/4/made</a:t>
            </a:r>
            <a:r>
              <a:rPr lang="en-GB" sz="2000" dirty="0">
                <a:solidFill>
                  <a:srgbClr val="141414"/>
                </a:solidFill>
                <a:effectLst/>
                <a:latin typeface="Arial" panose="020B0604020202020204" pitchFamily="34" charset="0"/>
                <a:ea typeface="Calibri" panose="020F0502020204030204" pitchFamily="34" charset="0"/>
                <a:cs typeface="Times New Roman" panose="02020603050405020304" pitchFamily="18" charset="0"/>
              </a:rPr>
              <a:t> </a:t>
            </a:r>
          </a:p>
          <a:p>
            <a:pPr marL="0" indent="0">
              <a:buNone/>
            </a:pP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000" u="sng" dirty="0">
                <a:solidFill>
                  <a:srgbClr val="000000"/>
                </a:solidFill>
                <a:effectLst/>
                <a:latin typeface="Arial" panose="020B0604020202020204" pitchFamily="34" charset="0"/>
                <a:ea typeface="Calibri" panose="020F0502020204030204" pitchFamily="34" charset="0"/>
                <a:hlinkClick r:id="rId4"/>
              </a:rPr>
              <a:t>https://www.legislation.gov.uk/uksi/2020/755/article/3/made</a:t>
            </a:r>
            <a:r>
              <a:rPr lang="en-GB" sz="2000" dirty="0">
                <a:solidFill>
                  <a:srgbClr val="494949"/>
                </a:solidFill>
                <a:effectLst/>
                <a:latin typeface="Arial" panose="020B0604020202020204" pitchFamily="34" charset="0"/>
                <a:ea typeface="Calibri" panose="020F0502020204030204" pitchFamily="34" charset="0"/>
              </a:rPr>
              <a:t> </a:t>
            </a:r>
            <a:endParaRPr lang="en-GB" sz="20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686223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950E8-8B21-4C7D-B84C-276F87CDC927}"/>
              </a:ext>
            </a:extLst>
          </p:cNvPr>
          <p:cNvSpPr>
            <a:spLocks noGrp="1"/>
          </p:cNvSpPr>
          <p:nvPr>
            <p:ph type="title"/>
          </p:nvPr>
        </p:nvSpPr>
        <p:spPr/>
        <p:txBody>
          <a:bodyPr/>
          <a:lstStyle/>
          <a:p>
            <a:r>
              <a:rPr lang="en-GB" dirty="0"/>
              <a:t>Schedule 2</a:t>
            </a:r>
            <a:br>
              <a:rPr lang="en-GB" dirty="0"/>
            </a:br>
            <a:r>
              <a:rPr lang="en-GB" dirty="0"/>
              <a:t>Part 20</a:t>
            </a:r>
            <a:br>
              <a:rPr lang="en-GB" dirty="0"/>
            </a:br>
            <a:r>
              <a:rPr lang="en-GB" dirty="0"/>
              <a:t>Class AB</a:t>
            </a:r>
          </a:p>
        </p:txBody>
      </p:sp>
      <p:sp>
        <p:nvSpPr>
          <p:cNvPr id="3" name="Content Placeholder 2">
            <a:extLst>
              <a:ext uri="{FF2B5EF4-FFF2-40B4-BE49-F238E27FC236}">
                <a16:creationId xmlns:a16="http://schemas.microsoft.com/office/drawing/2014/main" id="{A431BD6C-6942-4303-A64A-62D752C34D5B}"/>
              </a:ext>
            </a:extLst>
          </p:cNvPr>
          <p:cNvSpPr>
            <a:spLocks noGrp="1"/>
          </p:cNvSpPr>
          <p:nvPr>
            <p:ph idx="1"/>
          </p:nvPr>
        </p:nvSpPr>
        <p:spPr/>
        <p:txBody>
          <a:bodyPr>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itchFamily="34" charset="0"/>
              </a:rPr>
              <a:t>Schedule 2 Part 20: Class AB - new </a:t>
            </a:r>
            <a:r>
              <a:rPr kumimoji="0" lang="en-GB" sz="1800" b="0" i="0" u="none" strike="noStrike" kern="1200" cap="none" spc="0" normalizeH="0" baseline="0" noProof="0" dirty="0" err="1">
                <a:ln>
                  <a:noFill/>
                </a:ln>
                <a:solidFill>
                  <a:schemeClr val="tx1"/>
                </a:solidFill>
                <a:effectLst/>
                <a:uLnTx/>
                <a:uFillTx/>
                <a:latin typeface="Arial" panose="020B0604020202020204" pitchFamily="34" charset="0"/>
                <a:ea typeface="Calibri" panose="020F0502020204030204" pitchFamily="34" charset="0"/>
                <a:cs typeface="Arial" pitchFamily="34" charset="0"/>
              </a:rPr>
              <a:t>dwellinghouses</a:t>
            </a: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itchFamily="34" charset="0"/>
              </a:rPr>
              <a:t> on terrace buildings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itchFamily="34" charset="0"/>
              </a:rPr>
              <a:t>in </a:t>
            </a:r>
            <a:r>
              <a:rPr kumimoji="0" lang="en-GB" sz="18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itchFamily="34" charset="0"/>
              </a:rPr>
              <a:t>commercial or mixed use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Development consisting of works for the construction of new </a:t>
            </a:r>
            <a:r>
              <a:rPr kumimoji="0" lang="en-GB" sz="18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immediately above the topmost storey on a terrace building to which sub-paragraph (2) applies, where that development comprises—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up to two additional storeys, in the case of an existing building consisting of two or more storeys;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one additional storey, in the case of an existing building consisting of one storey, together with any development under sub-paragraph (3).</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(2) This sub-paragraph applies to a building which is—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used for any purpose within Class A1 (shops), Class A2 (financial and professional services), Class A3 (restaurants and cafes) or Class B1(a) (offices) of the Schedule to the Use Classes Order, or as a betting office, pay day loan shop or launderette;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in a mixed use combining— </a:t>
            </a:r>
          </a:p>
          <a:p>
            <a:pPr marL="571500" marR="0" lvl="0" indent="-571500" algn="l" defTabSz="914400" rtl="0" eaLnBrk="1" fontAlgn="auto" latinLnBrk="0" hangingPunct="1">
              <a:lnSpc>
                <a:spcPct val="100000"/>
              </a:lnSpc>
              <a:spcBef>
                <a:spcPct val="20000"/>
              </a:spcBef>
              <a:spcAft>
                <a:spcPts val="0"/>
              </a:spcAft>
              <a:buClrTx/>
              <a:buSzTx/>
              <a:buFont typeface="Arial" pitchFamily="34" charset="0"/>
              <a:buAutoNum type="romanLcParenBoth"/>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two or more uses within paragraph (a);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a use falling within Class C3 (</a:t>
            </a:r>
            <a:r>
              <a:rPr kumimoji="0" lang="en-GB" sz="18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of the Schedule to the Use Classes Order, together with one or more uses within paragraph (a).</a:t>
            </a:r>
          </a:p>
          <a:p>
            <a:endParaRPr lang="en-GB" dirty="0"/>
          </a:p>
        </p:txBody>
      </p:sp>
    </p:spTree>
    <p:extLst>
      <p:ext uri="{BB962C8B-B14F-4D97-AF65-F5344CB8AC3E}">
        <p14:creationId xmlns:p14="http://schemas.microsoft.com/office/powerpoint/2010/main" val="2936134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686B-9706-4090-B171-8E99847EF32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B9EE28EF-A56D-422A-9199-5AEDB9A31A51}"/>
              </a:ext>
            </a:extLst>
          </p:cNvPr>
          <p:cNvSpPr>
            <a:spLocks noGrp="1"/>
          </p:cNvSpPr>
          <p:nvPr>
            <p:ph idx="1"/>
          </p:nvPr>
        </p:nvSpPr>
        <p:spPr/>
        <p:txBody>
          <a:bodyPr>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Development is </a:t>
            </a:r>
            <a:r>
              <a:rPr kumimoji="0" lang="en-GB" sz="14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not</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permitted by Class AB if-</a:t>
            </a:r>
            <a:endParaRPr kumimoji="0" lang="en-GB" sz="1400" b="1" i="0" u="none" strike="noStrike" kern="1200" cap="none" spc="0" normalizeH="0" baseline="0" noProof="0" dirty="0">
              <a:ln>
                <a:noFill/>
              </a:ln>
              <a:solidFill>
                <a:srgbClr val="000066"/>
              </a:solidFill>
              <a:effectLst/>
              <a:uLnTx/>
              <a:uFillTx/>
              <a:latin typeface="Times New Roman" panose="02020603050405020304" pitchFamily="18" charset="0"/>
              <a:ea typeface="+mn-ea"/>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700" b="1" i="0" u="none" strike="noStrike" kern="1200" cap="none" spc="0" normalizeH="0" baseline="0" noProof="0" dirty="0">
              <a:ln>
                <a:noFill/>
              </a:ln>
              <a:solidFill>
                <a:srgbClr val="000066"/>
              </a:solidFill>
              <a:effectLst/>
              <a:uLnTx/>
              <a:uFillTx/>
              <a:latin typeface="Times New Roman" panose="02020603050405020304" pitchFamily="18"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the building was </a:t>
            </a: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constructed before 1st July 1948 or after 5th March 2018</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on 5th March 2018 the building was in a use other than—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 use or mixed use within paragraph AB(2)(a) or (b);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a use falling within Class C3 of the Schedule to the Use Classes Order;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the additional storeys are constructed other than on the principal part of the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the new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are not flats;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the height of the highest part of the roof of the extended building (not including plant) would be greater than 18 metres;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 the height of the highest part of the roof of the extended building would exceed by more than 3.5 metres the height of the highest part of the roof of every other building in the row of terrace buildings of which it forms part (not including plant, in each case);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 the height of the highest part of the roof of the extended building would exceed the height of the highest part of the roof of the existing building (not including plant, in each case) by more than—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3.5 metres, where the existing building consists of one storey;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7 metres, where the existing building consists of more than one storey;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existing building has been enlarged by the addition of one or more storeys above the original building, whether in reliance on permission granted under this Part or otherwise;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(j) development under Class AB(3)(a) would include the provision of visible support structures on or attached to the exterior of the building upon completion of the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(p) the land or site on which the building is located, is or forms part of—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srgbClr val="FF0000"/>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article 2(3) land (AONB, Conservation Area);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(ii) a site of special scientific interest;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(iii) a listed building or land within its curtilage;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(iv) a scheduled monument or land within its curtilage;</a:t>
            </a:r>
            <a:endParaRPr lang="en-GB" dirty="0"/>
          </a:p>
        </p:txBody>
      </p:sp>
    </p:spTree>
    <p:extLst>
      <p:ext uri="{BB962C8B-B14F-4D97-AF65-F5344CB8AC3E}">
        <p14:creationId xmlns:p14="http://schemas.microsoft.com/office/powerpoint/2010/main" val="3846698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44386-EFE4-4252-A263-DE859183ED6F}"/>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B63DC44D-4B68-4CA3-A20F-A730D4DDD0C1}"/>
              </a:ext>
            </a:extLst>
          </p:cNvPr>
          <p:cNvSpPr>
            <a:spLocks noGrp="1"/>
          </p:cNvSpPr>
          <p:nvPr>
            <p:ph idx="1"/>
          </p:nvPr>
        </p:nvSpPr>
        <p:spPr/>
        <p:txBody>
          <a:bodyPr>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Class AB is also subject to prior approval </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which can consider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transport and highways impacts of the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air traffic and defence asset impacts of the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contamination risks in relation to the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flooding risks in relation to the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the external appearance of the building, including—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design and architectural features of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(aa) the principal elevation;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(bb) any side elevation that fronts a highway;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the impact of any works under paragraph AB(3)(c) or (d);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the provision of adequate natural light in all habitable rooms of the new </a:t>
            </a:r>
            <a:r>
              <a:rPr kumimoji="0" lang="en-GB"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 impact on the amenity of the existing building and neighbouring premises including overlooking, privacy and the loss of light;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 impacts of noise from any commercial premises on the intended occupiers of the new </a:t>
            </a:r>
            <a:r>
              <a:rPr kumimoji="0" lang="en-GB"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impacts of the introduction of, or an increase in, a residential use of premises in the area on the carrying on of any trade, business or other use of land in the area;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(j) whether, because of the siting of the building, the development will impact on a protected view identified in the Directions Relating to Protected Vistas dated 15th March 2012179 issued by the Secretary of State, and the provisions of paragraph B (prior approval) of this Part apply in relation to that application.</a:t>
            </a:r>
          </a:p>
          <a:p>
            <a:endParaRPr lang="en-GB" dirty="0"/>
          </a:p>
        </p:txBody>
      </p:sp>
    </p:spTree>
    <p:extLst>
      <p:ext uri="{BB962C8B-B14F-4D97-AF65-F5344CB8AC3E}">
        <p14:creationId xmlns:p14="http://schemas.microsoft.com/office/powerpoint/2010/main" val="42633620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63834C-5BAA-4469-BEC3-B49237083E36}"/>
              </a:ext>
            </a:extLst>
          </p:cNvPr>
          <p:cNvSpPr>
            <a:spLocks noGrp="1"/>
          </p:cNvSpPr>
          <p:nvPr>
            <p:ph idx="1"/>
          </p:nvPr>
        </p:nvSpPr>
        <p:spPr/>
        <p:txBody>
          <a:bodyPr>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AB is also subject to conditions: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(3) Any development under Class AB is permitted subject to the condition that the development must not include a window in any wall or roof slope forming a side elevation of the building.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(4) Any development under Class AB is permitted subject to the condition that it must be completed within a period of 3 years starting with the date prior approval is granted.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(5) Any development under Class AB is permitted subject to the condition that before beginning the development, the developer must provide the local planning authority with a report for the management of the construction of the development, which sets out the proposed development hours of operation and how any adverse impact of noise, dust, vibration and traffic on occupiers of the building and adjoining owners or occupiers will be mitigated.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(6) The developer must notify the local planning authority of the completion of the development as soon as reasonably practicable after completion.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(8) Following the development, every </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the building must remain in use as a </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within the meaning of Class C3 of the Schedule to the Use Classes Order and for no other purpose, except to the extent that the other purpose is ancillary to the primary use as a </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endParaRPr lang="en-GB" dirty="0"/>
          </a:p>
        </p:txBody>
      </p:sp>
    </p:spTree>
    <p:extLst>
      <p:ext uri="{BB962C8B-B14F-4D97-AF65-F5344CB8AC3E}">
        <p14:creationId xmlns:p14="http://schemas.microsoft.com/office/powerpoint/2010/main" val="2429482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BBBFD-14C0-4347-94E1-DFF6098560D3}"/>
              </a:ext>
            </a:extLst>
          </p:cNvPr>
          <p:cNvSpPr>
            <a:spLocks noGrp="1"/>
          </p:cNvSpPr>
          <p:nvPr>
            <p:ph type="title"/>
          </p:nvPr>
        </p:nvSpPr>
        <p:spPr/>
        <p:txBody>
          <a:bodyPr/>
          <a:lstStyle/>
          <a:p>
            <a:r>
              <a:rPr lang="en-GB" dirty="0"/>
              <a:t>Schedule 2</a:t>
            </a:r>
            <a:br>
              <a:rPr lang="en-GB" dirty="0"/>
            </a:br>
            <a:r>
              <a:rPr lang="en-GB" dirty="0"/>
              <a:t>Part 20</a:t>
            </a:r>
            <a:br>
              <a:rPr lang="en-GB" dirty="0"/>
            </a:br>
            <a:r>
              <a:rPr lang="en-GB" dirty="0"/>
              <a:t>Class AC</a:t>
            </a:r>
          </a:p>
        </p:txBody>
      </p:sp>
      <p:sp>
        <p:nvSpPr>
          <p:cNvPr id="3" name="Content Placeholder 2">
            <a:extLst>
              <a:ext uri="{FF2B5EF4-FFF2-40B4-BE49-F238E27FC236}">
                <a16:creationId xmlns:a16="http://schemas.microsoft.com/office/drawing/2014/main" id="{A72EA88E-FDA2-45FF-A114-B42FBA069E78}"/>
              </a:ext>
            </a:extLst>
          </p:cNvPr>
          <p:cNvSpPr>
            <a:spLocks noGrp="1"/>
          </p:cNvSpPr>
          <p:nvPr>
            <p:ph idx="1"/>
          </p:nvPr>
        </p:nvSpPr>
        <p:spPr/>
        <p:txBody>
          <a:bodyPr>
            <a:normAutofit fontScale="850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7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Schedule 2 Part 20: Class AC - new </a:t>
            </a:r>
            <a:r>
              <a:rPr kumimoji="0" lang="en-GB" sz="27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Arial" pitchFamily="34" charset="0"/>
              </a:rPr>
              <a:t>dwellinghouses</a:t>
            </a:r>
            <a:r>
              <a:rPr kumimoji="0" lang="en-GB" sz="27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 on terrace buildings in use as </a:t>
            </a:r>
            <a:r>
              <a:rPr kumimoji="0" lang="en-GB" sz="27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Arial" pitchFamily="34" charset="0"/>
              </a:rPr>
              <a:t>dwellinghouses</a:t>
            </a:r>
            <a:endParaRPr kumimoji="0" lang="en-GB" sz="27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7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a:ln>
                  <a:noFill/>
                </a:ln>
                <a:solidFill>
                  <a:srgbClr val="494949"/>
                </a:solidFill>
                <a:effectLst/>
                <a:uLnTx/>
                <a:uFillTx/>
                <a:latin typeface="Arial" pitchFamily="34" charset="0"/>
                <a:ea typeface="Calibri" panose="020F0502020204030204" pitchFamily="34" charset="0"/>
                <a:cs typeface="Arial" pitchFamily="34" charset="0"/>
              </a:rPr>
              <a:t>Development consisting of works for the construction of </a:t>
            </a:r>
            <a:r>
              <a:rPr kumimoji="0" lang="en-GB" sz="2400" b="0" i="0" u="none" strike="noStrike" kern="1200" cap="none" spc="0" normalizeH="0" baseline="0" noProof="0" dirty="0">
                <a:ln>
                  <a:noFill/>
                </a:ln>
                <a:solidFill>
                  <a:srgbClr val="FF0000"/>
                </a:solidFill>
                <a:effectLst/>
                <a:uLnTx/>
                <a:uFillTx/>
                <a:latin typeface="Arial" pitchFamily="34" charset="0"/>
                <a:ea typeface="Calibri" panose="020F0502020204030204" pitchFamily="34" charset="0"/>
                <a:cs typeface="Arial" pitchFamily="34" charset="0"/>
              </a:rPr>
              <a:t>new </a:t>
            </a:r>
            <a:r>
              <a:rPr kumimoji="0" lang="en-GB" sz="2400" b="0" i="0" u="none" strike="noStrike" kern="1200" cap="none" spc="0" normalizeH="0" baseline="0" noProof="0" dirty="0" err="1">
                <a:ln>
                  <a:noFill/>
                </a:ln>
                <a:solidFill>
                  <a:srgbClr val="FF0000"/>
                </a:solidFill>
                <a:effectLst/>
                <a:uLnTx/>
                <a:uFillTx/>
                <a:latin typeface="Arial" pitchFamily="34" charset="0"/>
                <a:ea typeface="Calibri" panose="020F0502020204030204" pitchFamily="34" charset="0"/>
                <a:cs typeface="Arial" pitchFamily="34" charset="0"/>
              </a:rPr>
              <a:t>dwellinghouses</a:t>
            </a:r>
            <a:r>
              <a:rPr kumimoji="0" lang="en-GB" sz="2400" b="0" i="0" u="none" strike="noStrike" kern="1200" cap="none" spc="0" normalizeH="0" baseline="0" noProof="0" dirty="0">
                <a:ln>
                  <a:noFill/>
                </a:ln>
                <a:solidFill>
                  <a:srgbClr val="FF0000"/>
                </a:solidFill>
                <a:effectLst/>
                <a:uLnTx/>
                <a:uFillTx/>
                <a:latin typeface="Arial" pitchFamily="34" charset="0"/>
                <a:ea typeface="Calibri" panose="020F0502020204030204" pitchFamily="34" charset="0"/>
                <a:cs typeface="Arial" pitchFamily="34" charset="0"/>
              </a:rPr>
              <a:t> immediately above the topmost storey on a terrace building in use as a single </a:t>
            </a:r>
            <a:r>
              <a:rPr kumimoji="0" lang="en-GB" sz="2400" b="0" i="0" u="none" strike="noStrike" kern="1200" cap="none" spc="0" normalizeH="0" baseline="0" noProof="0" dirty="0" err="1">
                <a:ln>
                  <a:noFill/>
                </a:ln>
                <a:solidFill>
                  <a:srgbClr val="FF0000"/>
                </a:solidFill>
                <a:effectLst/>
                <a:uLnTx/>
                <a:uFillTx/>
                <a:latin typeface="Arial" pitchFamily="34" charset="0"/>
                <a:ea typeface="Calibri" panose="020F0502020204030204" pitchFamily="34" charset="0"/>
                <a:cs typeface="Arial" pitchFamily="34" charset="0"/>
              </a:rPr>
              <a:t>dwellinghouse</a:t>
            </a:r>
            <a:r>
              <a:rPr kumimoji="0" lang="en-GB" sz="2400" b="0" i="0" u="none" strike="noStrike" kern="1200" cap="none" spc="0" normalizeH="0" baseline="0" noProof="0" dirty="0">
                <a:ln>
                  <a:noFill/>
                </a:ln>
                <a:solidFill>
                  <a:srgbClr val="FF0000"/>
                </a:solidFill>
                <a:effectLst/>
                <a:uLnTx/>
                <a:uFillTx/>
                <a:latin typeface="Arial" pitchFamily="34" charset="0"/>
                <a:ea typeface="Calibri" panose="020F0502020204030204" pitchFamily="34" charset="0"/>
                <a:cs typeface="Arial" pitchFamily="34" charset="0"/>
              </a:rPr>
              <a:t> </a:t>
            </a:r>
            <a:r>
              <a:rPr kumimoji="0" lang="en-GB" sz="2400" b="0" i="0" u="none" strike="noStrike" kern="1200" cap="none" spc="0" normalizeH="0" baseline="0" noProof="0" dirty="0">
                <a:ln>
                  <a:noFill/>
                </a:ln>
                <a:solidFill>
                  <a:srgbClr val="494949"/>
                </a:solidFill>
                <a:effectLst/>
                <a:uLnTx/>
                <a:uFillTx/>
                <a:latin typeface="Arial" pitchFamily="34" charset="0"/>
                <a:ea typeface="Calibri" panose="020F0502020204030204" pitchFamily="34" charset="0"/>
                <a:cs typeface="Arial" pitchFamily="34" charset="0"/>
              </a:rPr>
              <a:t>within the meaning of Class C3 of the Schedule to the Use Classes Order, where the development comprises—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rgbClr val="494949"/>
              </a:solidFill>
              <a:effectLst/>
              <a:uLnTx/>
              <a:uFillTx/>
              <a:latin typeface="Arial" pitchFamily="34" charset="0"/>
              <a:ea typeface="Calibri" panose="020F0502020204030204" pitchFamily="34" charset="0"/>
              <a:cs typeface="Arial" pitchFamily="34"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lphaLcParenBoth"/>
              <a:tabLst/>
              <a:defRPr/>
            </a:pPr>
            <a:r>
              <a:rPr kumimoji="0" lang="en-GB" sz="2400" b="0" i="0" u="none" strike="noStrike" kern="1200" cap="none" spc="0" normalizeH="0" baseline="0" noProof="0" dirty="0">
                <a:ln>
                  <a:noFill/>
                </a:ln>
                <a:solidFill>
                  <a:srgbClr val="494949"/>
                </a:solidFill>
                <a:effectLst/>
                <a:uLnTx/>
                <a:uFillTx/>
                <a:latin typeface="Arial" pitchFamily="34" charset="0"/>
                <a:ea typeface="Calibri" panose="020F0502020204030204" pitchFamily="34" charset="0"/>
                <a:cs typeface="Arial" pitchFamily="34" charset="0"/>
              </a:rPr>
              <a:t>up to two additional storeys, in the case of an existing </a:t>
            </a:r>
            <a:r>
              <a:rPr kumimoji="0" lang="en-GB" sz="2400" b="0" i="0" u="none" strike="noStrike" kern="1200" cap="none" spc="0" normalizeH="0" baseline="0" noProof="0" dirty="0" err="1">
                <a:ln>
                  <a:noFill/>
                </a:ln>
                <a:solidFill>
                  <a:srgbClr val="494949"/>
                </a:solidFill>
                <a:effectLst/>
                <a:uLnTx/>
                <a:uFillTx/>
                <a:latin typeface="Arial" pitchFamily="34" charset="0"/>
                <a:ea typeface="Calibri" panose="020F0502020204030204" pitchFamily="34" charset="0"/>
                <a:cs typeface="Arial" pitchFamily="34" charset="0"/>
              </a:rPr>
              <a:t>dwellinghouse</a:t>
            </a:r>
            <a:r>
              <a:rPr kumimoji="0" lang="en-GB" sz="2400" b="0" i="0" u="none" strike="noStrike" kern="1200" cap="none" spc="0" normalizeH="0" baseline="0" noProof="0" dirty="0">
                <a:ln>
                  <a:noFill/>
                </a:ln>
                <a:solidFill>
                  <a:srgbClr val="494949"/>
                </a:solidFill>
                <a:effectLst/>
                <a:uLnTx/>
                <a:uFillTx/>
                <a:latin typeface="Arial" pitchFamily="34" charset="0"/>
                <a:ea typeface="Calibri" panose="020F0502020204030204" pitchFamily="34" charset="0"/>
                <a:cs typeface="Arial" pitchFamily="34" charset="0"/>
              </a:rPr>
              <a:t> consisting of two or more storeys;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rgbClr val="494949"/>
              </a:solidFill>
              <a:effectLst/>
              <a:uLnTx/>
              <a:uFillTx/>
              <a:latin typeface="Arial" pitchFamily="34" charset="0"/>
              <a:ea typeface="Calibri" panose="020F0502020204030204" pitchFamily="34" charset="0"/>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a:ln>
                  <a:noFill/>
                </a:ln>
                <a:solidFill>
                  <a:srgbClr val="494949"/>
                </a:solidFill>
                <a:effectLst/>
                <a:uLnTx/>
                <a:uFillTx/>
                <a:latin typeface="Arial" pitchFamily="34" charset="0"/>
                <a:ea typeface="Calibri" panose="020F0502020204030204" pitchFamily="34" charset="0"/>
                <a:cs typeface="Arial" pitchFamily="34" charset="0"/>
              </a:rPr>
              <a:t>(b) one additional storey, in the case of an existing </a:t>
            </a:r>
            <a:r>
              <a:rPr kumimoji="0" lang="en-GB" sz="2400" b="0" i="0" u="none" strike="noStrike" kern="1200" cap="none" spc="0" normalizeH="0" baseline="0" noProof="0" dirty="0" err="1">
                <a:ln>
                  <a:noFill/>
                </a:ln>
                <a:solidFill>
                  <a:srgbClr val="494949"/>
                </a:solidFill>
                <a:effectLst/>
                <a:uLnTx/>
                <a:uFillTx/>
                <a:latin typeface="Arial" pitchFamily="34" charset="0"/>
                <a:ea typeface="Calibri" panose="020F0502020204030204" pitchFamily="34" charset="0"/>
                <a:cs typeface="Arial" pitchFamily="34" charset="0"/>
              </a:rPr>
              <a:t>dwellinghouse</a:t>
            </a:r>
            <a:r>
              <a:rPr kumimoji="0" lang="en-GB" sz="2400" b="0" i="0" u="none" strike="noStrike" kern="1200" cap="none" spc="0" normalizeH="0" baseline="0" noProof="0" dirty="0">
                <a:ln>
                  <a:noFill/>
                </a:ln>
                <a:solidFill>
                  <a:srgbClr val="494949"/>
                </a:solidFill>
                <a:effectLst/>
                <a:uLnTx/>
                <a:uFillTx/>
                <a:latin typeface="Arial" pitchFamily="34" charset="0"/>
                <a:ea typeface="Calibri" panose="020F0502020204030204" pitchFamily="34" charset="0"/>
                <a:cs typeface="Arial" pitchFamily="34" charset="0"/>
              </a:rPr>
              <a:t> consisting of one storey</a:t>
            </a:r>
          </a:p>
          <a:p>
            <a:endParaRPr lang="en-GB" dirty="0"/>
          </a:p>
        </p:txBody>
      </p:sp>
    </p:spTree>
    <p:extLst>
      <p:ext uri="{BB962C8B-B14F-4D97-AF65-F5344CB8AC3E}">
        <p14:creationId xmlns:p14="http://schemas.microsoft.com/office/powerpoint/2010/main" val="1406848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CB3891-1827-4A42-8060-1FA65B0CE0FD}"/>
              </a:ext>
            </a:extLst>
          </p:cNvPr>
          <p:cNvSpPr>
            <a:spLocks noGrp="1"/>
          </p:cNvSpPr>
          <p:nvPr>
            <p:ph idx="1"/>
          </p:nvPr>
        </p:nvSpPr>
        <p:spPr/>
        <p:txBody>
          <a:bodyPr>
            <a:normAutofit fontScale="925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Development is </a:t>
            </a:r>
            <a:r>
              <a:rPr kumimoji="0" lang="en-GB" sz="12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not</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permitted by Class AC if—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a:t>
            </a: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the building was constructed before 1st July 1948 or after 5th March 2018</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on 5th March 2018 the building was in a use other than—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 use falling within Class C3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of the Schedule to the Use Classes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Order;or</a:t>
            </a:r>
            <a:endPar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a use or mixed use within paragraph AA(2)(a) or (b) of this Part;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the additional storeys are constructed other than on the principal part of the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the floor to ceiling height of any additional storey, measured internally, would exceed the lower of—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3 metres;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the floor to ceiling height, measured internally, of any storey of the principal part of the existing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the new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are not flats;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the height of the highest part of the roof of the extended building would be greater than 18 metres;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 the height of the highest part of the roof of the extended building would exceed by more than 3.5 metres the height of the highest part of the roof of every other building in the row of terrace buildings of which it forms part;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 the height of the highest part of the roof of the extended building would exceed the height of the highest part of the roof of the existing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by more than—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3.5 metres, where the existing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consists of one storey;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7 metres, where the existing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consists of more than one storey;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existing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has been enlarged by the addition of one or more storeys above the original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whether in reliance on permission granted under Class AA of Part 1 or otherwise;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(k) development under Class AC(2)(a) would consist of engineering operations other than works within the existing curtilage of the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to—</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(m) development under Class AC(2)(c) would—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extend beyond the curtilage of the existing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(ii) be situated on land forward of a wall forming the principal elevation of the existing </a:t>
            </a:r>
            <a:r>
              <a:rPr kumimoji="0" lang="en-GB" sz="1000" b="0" i="0" u="none" strike="noStrike" kern="1200" cap="none" spc="0" normalizeH="0" baseline="0" noProof="0" dirty="0" err="1">
                <a:ln>
                  <a:noFill/>
                </a:ln>
                <a:solidFill>
                  <a:srgbClr val="FF0000"/>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(iii) be situated on land forward of a wall fronting a highway and forming a side elevation of the existing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(n) the land or site on which the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is located, is or forms part of—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t>
            </a:r>
            <a:r>
              <a:rPr kumimoji="0" lang="en-GB" sz="1000" b="0" i="0" u="none" strike="noStrike" kern="1200" cap="none" spc="0" normalizeH="0" baseline="0" noProof="0" dirty="0" err="1">
                <a:ln>
                  <a:noFill/>
                </a:ln>
                <a:solidFill>
                  <a:srgbClr val="FF0000"/>
                </a:solidFill>
                <a:effectLst/>
                <a:uLnTx/>
                <a:uFillTx/>
                <a:latin typeface="Arial" pitchFamily="34" charset="0"/>
                <a:ea typeface="+mn-ea"/>
                <a:cs typeface="Arial" pitchFamily="34" charset="0"/>
              </a:rPr>
              <a:t>i</a:t>
            </a: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article 2(3) land (AONB, Conservation Area);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(ii) a site of special scientific interest;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(iii) a listed building or land within its curtilage;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(iv) a scheduled monument or land within its curtilage;</a:t>
            </a:r>
            <a:endParaRPr lang="en-GB" dirty="0"/>
          </a:p>
        </p:txBody>
      </p:sp>
    </p:spTree>
    <p:extLst>
      <p:ext uri="{BB962C8B-B14F-4D97-AF65-F5344CB8AC3E}">
        <p14:creationId xmlns:p14="http://schemas.microsoft.com/office/powerpoint/2010/main" val="270151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5FDDB2-28FD-45DB-BBA7-696B0A665749}"/>
              </a:ext>
            </a:extLst>
          </p:cNvPr>
          <p:cNvSpPr>
            <a:spLocks noGrp="1"/>
          </p:cNvSpPr>
          <p:nvPr>
            <p:ph idx="1"/>
          </p:nvPr>
        </p:nvSpPr>
        <p:spPr/>
        <p:txBody>
          <a:bodyPr>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AC is also subject to prior approval considering: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transport and highways impacts of the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air traffic and defence asset impacts of the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contamination risks in relation to the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flooding risks in relation to the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the external appearance of the building, including—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8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design and architectural features of—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(aa) the principal elevation;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(bb) any side elevation that fronts a highway;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the impact of any works under paragraph AC(2)(b) or (c);</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the provision of adequate natural light in all habitable rooms of the new </a:t>
            </a:r>
            <a:r>
              <a:rPr kumimoji="0" lang="en-GB" sz="18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 impact on the amenity of the neighbouring premises including overlooking, privacy and the loss of light;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 whether, because of the siting of the building, the development will impact on a protected view identified in the Directions Relating to Protected Vistas dated 15th March 2012180 issued by the Secretary of State,</a:t>
            </a:r>
          </a:p>
          <a:p>
            <a:endParaRPr lang="en-GB" dirty="0"/>
          </a:p>
        </p:txBody>
      </p:sp>
    </p:spTree>
    <p:extLst>
      <p:ext uri="{BB962C8B-B14F-4D97-AF65-F5344CB8AC3E}">
        <p14:creationId xmlns:p14="http://schemas.microsoft.com/office/powerpoint/2010/main" val="875094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8B9C8-D387-458A-9F94-9FE52FC36BF6}"/>
              </a:ext>
            </a:extLst>
          </p:cNvPr>
          <p:cNvSpPr>
            <a:spLocks noGrp="1"/>
          </p:cNvSpPr>
          <p:nvPr>
            <p:ph idx="1"/>
          </p:nvPr>
        </p:nvSpPr>
        <p:spPr/>
        <p:txBody>
          <a:bodyPr>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AC is also subject to conditions: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lphaLcParenBoth"/>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materials used in any exterior work must be of a similar appearance to those used in the construction of the exterior of the existing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following the development, the roof pitch of the principal part of the building must be the same as the roof pitch of the principal part of the existing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the development must not include a window in any wall or roof slope forming a side elevation of the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(3) Any development under Class AC is permitted subject to the condition that it must be completed within a period of 3 years starting with the date prior approval is granted.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(4) Any development under Class AC is permitted subject to the condition that before beginning the development, the developer must provide the local planning authority with a report for the management of the construction of the development, which sets out the proposed development hours of operation and how any adverse impact of noise, dust, vibration and traffic on occupiers of the building and adjoining owners or occupiers will be mitigated.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(5) The developer must notify the local planning authority of the completion of the development as soon as reasonably practicable after completion.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(7) Following the development, every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the building must remain in use as 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within the meaning of Class C3 of the Schedule to the Use Classes Order and for no other purpose, except to the extent that the other purpose is ancillary to the primary use as a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endParaRPr lang="en-GB" dirty="0"/>
          </a:p>
        </p:txBody>
      </p:sp>
    </p:spTree>
    <p:extLst>
      <p:ext uri="{BB962C8B-B14F-4D97-AF65-F5344CB8AC3E}">
        <p14:creationId xmlns:p14="http://schemas.microsoft.com/office/powerpoint/2010/main" val="600754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02FAD-6E75-4C13-BFA0-F30BF43C45A5}"/>
              </a:ext>
            </a:extLst>
          </p:cNvPr>
          <p:cNvSpPr>
            <a:spLocks noGrp="1"/>
          </p:cNvSpPr>
          <p:nvPr>
            <p:ph type="title"/>
          </p:nvPr>
        </p:nvSpPr>
        <p:spPr/>
        <p:txBody>
          <a:bodyPr/>
          <a:lstStyle/>
          <a:p>
            <a:r>
              <a:rPr lang="en-GB" dirty="0"/>
              <a:t>Schedule 2</a:t>
            </a:r>
            <a:br>
              <a:rPr lang="en-GB" dirty="0"/>
            </a:br>
            <a:r>
              <a:rPr lang="en-GB" dirty="0"/>
              <a:t>Part 20</a:t>
            </a:r>
            <a:br>
              <a:rPr lang="en-GB" dirty="0"/>
            </a:br>
            <a:r>
              <a:rPr lang="en-GB" dirty="0"/>
              <a:t>Class AD</a:t>
            </a:r>
          </a:p>
        </p:txBody>
      </p:sp>
      <p:sp>
        <p:nvSpPr>
          <p:cNvPr id="3" name="Content Placeholder 2">
            <a:extLst>
              <a:ext uri="{FF2B5EF4-FFF2-40B4-BE49-F238E27FC236}">
                <a16:creationId xmlns:a16="http://schemas.microsoft.com/office/drawing/2014/main" id="{388AB326-E2F5-446A-9357-276C276E6458}"/>
              </a:ext>
            </a:extLst>
          </p:cNvPr>
          <p:cNvSpPr>
            <a:spLocks noGrp="1"/>
          </p:cNvSpPr>
          <p:nvPr>
            <p:ph idx="1"/>
          </p:nvPr>
        </p:nvSpPr>
        <p:spPr/>
        <p:txBody>
          <a:bodyPr>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Schedule 2 Part 20: Class AD - new </a:t>
            </a:r>
            <a:r>
              <a:rPr kumimoji="0" lang="en-GB" sz="16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Arial" pitchFamily="34" charset="0"/>
              </a:rPr>
              <a:t>dwellinghouses</a:t>
            </a: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 on detached buildings in use as </a:t>
            </a:r>
            <a:r>
              <a:rPr kumimoji="0" lang="en-GB" sz="16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Arial" pitchFamily="34" charset="0"/>
              </a:rPr>
              <a:t>dwellinghouses</a:t>
            </a:r>
            <a:endPar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Development consisting of works for the construction of new </a:t>
            </a:r>
            <a:r>
              <a:rPr kumimoji="0" lang="en-GB" sz="16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Arial" pitchFamily="34" charset="0"/>
              </a:rPr>
              <a:t>dwellinghouses</a:t>
            </a: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 immediately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above the topmost storey on a detached building in use as a single </a:t>
            </a:r>
            <a:r>
              <a:rPr kumimoji="0" lang="en-GB" sz="16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Arial" pitchFamily="34" charset="0"/>
              </a:rPr>
              <a:t>dwellinghouse</a:t>
            </a: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 within the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meaning of Class C3 of the Schedule to the Use Classes Order, where the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comprises—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(a) up to two additional storeys, in the case of an existing </a:t>
            </a:r>
            <a:r>
              <a:rPr kumimoji="0" lang="en-GB" sz="16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Arial" pitchFamily="34" charset="0"/>
              </a:rPr>
              <a:t>dwellinghouse</a:t>
            </a: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 consisting of two or more storeys;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(b) one additional storey, in the case of an existing </a:t>
            </a:r>
            <a:r>
              <a:rPr kumimoji="0" lang="en-GB" sz="16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Arial" pitchFamily="34" charset="0"/>
              </a:rPr>
              <a:t>dwellinghouse</a:t>
            </a: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 consisting of one storey,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together with any development under sub‑paragraph (2).</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(2) Development consisting of any or all—</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(a) engineering operations reasonably necessary to construct the additional storeys and new </a:t>
            </a:r>
            <a:r>
              <a:rPr kumimoji="0" lang="en-GB" sz="16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Arial" pitchFamily="34" charset="0"/>
              </a:rPr>
              <a:t>dwellinghouses</a:t>
            </a: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(b) works for the construction of appropriate and safe access to and egress from the new and existing </a:t>
            </a:r>
            <a:r>
              <a:rPr kumimoji="0" lang="en-GB" sz="16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Arial" pitchFamily="34" charset="0"/>
              </a:rPr>
              <a:t>dwellinghouses</a:t>
            </a: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 including means of escape from fire, via additional external doors or external staircases;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(c) works for the construction of storage, waste or other ancillary facilities reasonably necessary to support the new </a:t>
            </a:r>
            <a:r>
              <a:rPr kumimoji="0" lang="en-GB" sz="1600" b="0" i="0" u="none" strike="noStrike" kern="1200" cap="none" spc="0" normalizeH="0" baseline="0" noProof="0" dirty="0" err="1">
                <a:ln>
                  <a:noFill/>
                </a:ln>
                <a:solidFill>
                  <a:srgbClr val="494949"/>
                </a:solidFill>
                <a:effectLst/>
                <a:uLnTx/>
                <a:uFillTx/>
                <a:latin typeface="Arial" panose="020B0604020202020204" pitchFamily="34" charset="0"/>
                <a:ea typeface="Calibri" panose="020F0502020204030204" pitchFamily="34" charset="0"/>
                <a:cs typeface="Arial" pitchFamily="34" charset="0"/>
              </a:rPr>
              <a:t>dwellinghouses</a:t>
            </a:r>
            <a:r>
              <a:rPr kumimoji="0" lang="en-GB" sz="1600" b="0" i="0" u="none" strike="noStrike" kern="1200" cap="none" spc="0" normalizeH="0" baseline="0" noProof="0" dirty="0">
                <a:ln>
                  <a:noFill/>
                </a:ln>
                <a:solidFill>
                  <a:srgbClr val="494949"/>
                </a:solidFill>
                <a:effectLst/>
                <a:uLnTx/>
                <a:uFillTx/>
                <a:latin typeface="Arial" panose="020B0604020202020204" pitchFamily="34" charset="0"/>
                <a:ea typeface="Calibri" panose="020F0502020204030204" pitchFamily="34" charset="0"/>
                <a:cs typeface="Arial" pitchFamily="34" charset="0"/>
              </a:rPr>
              <a:t>.</a:t>
            </a:r>
          </a:p>
          <a:p>
            <a:endParaRPr lang="en-GB" dirty="0"/>
          </a:p>
        </p:txBody>
      </p:sp>
    </p:spTree>
    <p:extLst>
      <p:ext uri="{BB962C8B-B14F-4D97-AF65-F5344CB8AC3E}">
        <p14:creationId xmlns:p14="http://schemas.microsoft.com/office/powerpoint/2010/main" val="378863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5D9AE0-B6F4-4C96-94E0-1E4665012FDF}"/>
              </a:ext>
            </a:extLst>
          </p:cNvPr>
          <p:cNvSpPr>
            <a:spLocks noGrp="1"/>
          </p:cNvSpPr>
          <p:nvPr>
            <p:ph idx="1"/>
          </p:nvPr>
        </p:nvSpPr>
        <p:spPr/>
        <p:txBody>
          <a:bodyPr>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Development is </a:t>
            </a:r>
            <a:r>
              <a:rPr kumimoji="0" lang="en-GB" sz="13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not</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permitted by Class AD if—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the building was </a:t>
            </a: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constructed before 1st July 1948 or after 5th March 2018</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on 5th March 2018 the building was in a use other than—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 use falling within Class C3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of the Schedule to the Use Classes Order;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a use or mixed use within paragraph AA(2)(a) or (b) of this Part;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the additional storeys are constructed other than on the principal part of the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the floor to ceiling height of any additional storey, measured internally, would exceed the lower of—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3 metres;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the floor to ceiling height, measured internally, of any storey of the principal part of the existing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the new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are not flats;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 the height of the highest part of the roof of the extended building would be greater than 18 metres;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 the height of the highest part of the roof of the extended building would exceed the height of the highest part of the roof of the existing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by more than—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3.5 metres, where the existing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consists of one storey;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7 metres, where the existing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consists of more than one storey;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existing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has been enlarged by the addition of one or more storeys above the original building, whether in reliance on permission granted under Class AA of Part 1, or otherwise;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(l) development under Class AD(2)(b) would extend beyond the curtilage of the existing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(m) development under Class AD(2)(c) would—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extend beyond the curtilage of the existing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be situated on land forward of a wall forming the principal elevation of the existing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(iii) be situated on land forward of a wall fronting a highway and forming a side elevation of the existing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(n) the land or site on which the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is located, is or forms part of—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srgbClr val="FF0000"/>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article 2(3) land (AONB, Conservation Area);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(ii) a site of special scientific interest;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(iii) a listed building or land within its curtilage;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(iv) a scheduled monument or land within its curtilage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endParaRPr lang="en-GB" dirty="0"/>
          </a:p>
        </p:txBody>
      </p:sp>
    </p:spTree>
    <p:extLst>
      <p:ext uri="{BB962C8B-B14F-4D97-AF65-F5344CB8AC3E}">
        <p14:creationId xmlns:p14="http://schemas.microsoft.com/office/powerpoint/2010/main" val="1489877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8F089-4123-4F9D-B52E-067C556C9285}"/>
              </a:ext>
            </a:extLst>
          </p:cNvPr>
          <p:cNvSpPr>
            <a:spLocks noGrp="1"/>
          </p:cNvSpPr>
          <p:nvPr>
            <p:ph type="title"/>
          </p:nvPr>
        </p:nvSpPr>
        <p:spPr/>
        <p:txBody>
          <a:bodyPr/>
          <a:lstStyle/>
          <a:p>
            <a:r>
              <a:rPr lang="en-GB" dirty="0"/>
              <a:t>GPDO Part 3</a:t>
            </a:r>
          </a:p>
        </p:txBody>
      </p:sp>
      <p:sp>
        <p:nvSpPr>
          <p:cNvPr id="3" name="Content Placeholder 2">
            <a:extLst>
              <a:ext uri="{FF2B5EF4-FFF2-40B4-BE49-F238E27FC236}">
                <a16:creationId xmlns:a16="http://schemas.microsoft.com/office/drawing/2014/main" id="{62450F71-AEC0-42B2-B3C5-64D1A820E5AE}"/>
              </a:ext>
            </a:extLst>
          </p:cNvPr>
          <p:cNvSpPr>
            <a:spLocks noGrp="1"/>
          </p:cNvSpPr>
          <p:nvPr>
            <p:ph idx="1"/>
          </p:nvPr>
        </p:nvSpPr>
        <p:spPr/>
        <p:txBody>
          <a:bodyPr/>
          <a:lstStyle/>
          <a:p>
            <a:pPr marL="0" indent="0">
              <a:buNone/>
            </a:pPr>
            <a:r>
              <a:rPr lang="en-GB" sz="2000" dirty="0"/>
              <a:t>Part 3 Class M, N, O, P, PA &amp; Q now include the requirement for:</a:t>
            </a:r>
          </a:p>
          <a:p>
            <a:pPr marL="0" indent="0">
              <a:buNone/>
            </a:pPr>
            <a:endParaRPr lang="en-GB" sz="2000" dirty="0"/>
          </a:p>
          <a:p>
            <a:pPr marL="0" indent="0">
              <a:buNone/>
            </a:pPr>
            <a:r>
              <a:rPr lang="en-GB" sz="2000" dirty="0"/>
              <a:t>T</a:t>
            </a:r>
            <a:r>
              <a:rPr lang="en-GB" sz="2000" dirty="0">
                <a:effectLst/>
              </a:rPr>
              <a:t>he provision of adequate natural light in all habitable rooms of the </a:t>
            </a:r>
            <a:r>
              <a:rPr lang="en-GB" sz="2000" dirty="0" err="1">
                <a:effectLst/>
              </a:rPr>
              <a:t>dwellinghouses</a:t>
            </a:r>
            <a:endParaRPr lang="en-GB" sz="2000" dirty="0">
              <a:effectLst/>
            </a:endParaRPr>
          </a:p>
          <a:p>
            <a:pPr marL="0" indent="0">
              <a:buNone/>
            </a:pPr>
            <a:endParaRPr lang="en-GB" sz="2000" dirty="0"/>
          </a:p>
          <a:p>
            <a:pPr marL="0" indent="0" rtl="0">
              <a:buNone/>
            </a:pPr>
            <a:r>
              <a:rPr lang="en-GB" sz="2000" b="1" dirty="0">
                <a:effectLst/>
              </a:rPr>
              <a:t>Amendment to Part 3, paragraph X</a:t>
            </a:r>
            <a:endParaRPr lang="en-GB" sz="2000" dirty="0">
              <a:effectLst/>
            </a:endParaRPr>
          </a:p>
          <a:p>
            <a:pPr marL="0" indent="0" rtl="0">
              <a:buNone/>
            </a:pPr>
            <a:r>
              <a:rPr lang="en-GB" sz="2000" dirty="0">
                <a:effectLst/>
              </a:rPr>
              <a:t>“habitable rooms” means any rooms used or intended to be used for sleeping or living which are not solely used for cooking purposes, but does not include bath or toilet facilities, service rooms, corridors, laundry rooms, hallways or utility rooms</a:t>
            </a:r>
          </a:p>
          <a:p>
            <a:pPr marL="0" indent="0" algn="ctr">
              <a:buNone/>
            </a:pPr>
            <a:endParaRPr lang="en-GB" dirty="0"/>
          </a:p>
        </p:txBody>
      </p:sp>
    </p:spTree>
    <p:extLst>
      <p:ext uri="{BB962C8B-B14F-4D97-AF65-F5344CB8AC3E}">
        <p14:creationId xmlns:p14="http://schemas.microsoft.com/office/powerpoint/2010/main" val="2246335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553B9A-937D-442F-BED9-97EBB4CFBE4B}"/>
              </a:ext>
            </a:extLst>
          </p:cNvPr>
          <p:cNvSpPr>
            <a:spLocks noGrp="1"/>
          </p:cNvSpPr>
          <p:nvPr>
            <p:ph idx="1"/>
          </p:nvPr>
        </p:nvSpPr>
        <p:spPr/>
        <p:txBody>
          <a:bodyPr>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AD is also subject to prior approval considering: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transport and highways impacts of the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air traffic and defence asset impacts of the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contamination risks in relation to the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flooding risks in relation to the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the external appearance of the building, including—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8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design and architectural features of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(aa) the principal elevation;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(bb) any side elevation that fronts a highway;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including the impact of any works under paragraph AD(2)(b) or (c);</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the provision of adequate natural light in all habitable rooms of the new </a:t>
            </a:r>
            <a:r>
              <a:rPr kumimoji="0" lang="en-GB" sz="18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 impact on the amenity of the neighbouring premises including overlooking, privacy and the loss of light;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 whether, because of the siting of the building, the development will impact on a protected view identified in the Directions Relating to Protected Vistas dated 15th March 2012181 issued by the Secretary of </a:t>
            </a:r>
            <a:r>
              <a:rPr kumimoji="0" lang="en-GB" sz="18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State,and</a:t>
            </a:r>
            <a:r>
              <a:rPr kumimoji="0" lang="en-GB"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provisions of paragraph B (prior approval) of this Part apply in relation to that application.</a:t>
            </a:r>
          </a:p>
          <a:p>
            <a:endParaRPr lang="en-GB" dirty="0"/>
          </a:p>
        </p:txBody>
      </p:sp>
    </p:spTree>
    <p:extLst>
      <p:ext uri="{BB962C8B-B14F-4D97-AF65-F5344CB8AC3E}">
        <p14:creationId xmlns:p14="http://schemas.microsoft.com/office/powerpoint/2010/main" val="3658440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B06DF3-1AD3-45B7-A62B-2C3E4FEE9FD7}"/>
              </a:ext>
            </a:extLst>
          </p:cNvPr>
          <p:cNvSpPr>
            <a:spLocks noGrp="1"/>
          </p:cNvSpPr>
          <p:nvPr>
            <p:ph idx="1"/>
          </p:nvPr>
        </p:nvSpPr>
        <p:spPr/>
        <p:txBody>
          <a:bodyPr>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AD is also subject to conditions: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the materials used in any exterior work must be of a similar appearance to those used in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construction of the exterior of the existing </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following the development, the roof pitch of the principal part of the building must be the same as the roof pitch of the principal part of the existing </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the development must not include a window in any wall or roof slope forming a side elevation of the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(3) Any development under Class AD is permitted subject to the condition that it must be completed within a period of 3 years starting with the date prior approval is granted.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(4) The developer must notify the local planning authority of the completion of the development as soon as reasonably practicable after completion.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(6) Following the development, every </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the building must remain in use as 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within the meaning of Class C3 of the Schedule to the Use Classes Order and for no other purpose, except to the extent that the other purpose is ancillary to the primary use as a </a:t>
            </a:r>
            <a:r>
              <a:rPr kumimoji="0" lang="en-GB" sz="15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endParaRPr lang="en-GB" dirty="0"/>
          </a:p>
        </p:txBody>
      </p:sp>
    </p:spTree>
    <p:extLst>
      <p:ext uri="{BB962C8B-B14F-4D97-AF65-F5344CB8AC3E}">
        <p14:creationId xmlns:p14="http://schemas.microsoft.com/office/powerpoint/2010/main" val="1665321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BDF3B1-7511-4860-B80D-10E3189CD83F}"/>
              </a:ext>
            </a:extLst>
          </p:cNvPr>
          <p:cNvSpPr>
            <a:spLocks noGrp="1"/>
          </p:cNvSpPr>
          <p:nvPr>
            <p:ph idx="1"/>
          </p:nvPr>
        </p:nvSpPr>
        <p:spPr/>
        <p:txBody>
          <a:bodyPr>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(1A) The application under </a:t>
            </a: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Class ZA</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must be accompanied by—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a written description of the proposed development, which must include details of the building proposed for demolition, the building proposed as replacement and the operations proposed under paragraph ZA(3);</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a:t>
            </a: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 plan</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drawn to an identified scale and showing the direction of North, indicating the site of the proposed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drawings prepared to an identified scale and showing external dimensions and elevations of—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the building proposed for demolition</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the building scheduled as replacement, and, in the direction of North, the positioning of each, together with the applicable information called for by sub-paragraph (1B);</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a written statement specifying—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number of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the building proposed for demolition,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the number of new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proposed in the building proposed as replacement,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where sub-paragraph (6) requires the Environment Agency182 to be consulted, a site specific flood risk assessment;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a </a:t>
            </a: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written statement in respect of heritage and archaeological considerations </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of the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(1B) The information referred to in sub-paragraph (1A)(c), which so far as practicable, is to be presented in the direction of North and to show elevations is—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where the building proposed as replacement is a block of flats—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position and dimensions of windows, doors and walls in the block and in each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it,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the dimensions and use of all habitable and other rooms in each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it;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where the building proposed as replacement is a single </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position and dimensions of the windows, doors and walls in it,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the dimensions and use of all habitable and other rooms in it.</a:t>
            </a:r>
          </a:p>
          <a:p>
            <a:endParaRPr lang="en-GB" dirty="0"/>
          </a:p>
        </p:txBody>
      </p:sp>
    </p:spTree>
    <p:extLst>
      <p:ext uri="{BB962C8B-B14F-4D97-AF65-F5344CB8AC3E}">
        <p14:creationId xmlns:p14="http://schemas.microsoft.com/office/powerpoint/2010/main" val="12267861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BAEF30-02FE-4C37-97C9-9DBD1B0822A4}"/>
              </a:ext>
            </a:extLst>
          </p:cNvPr>
          <p:cNvSpPr>
            <a:spLocks noGrp="1"/>
          </p:cNvSpPr>
          <p:nvPr>
            <p:ph idx="1"/>
          </p:nvPr>
        </p:nvSpPr>
        <p:spPr/>
        <p:txBody>
          <a:bodyPr>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1C) Sub-paragraph (2) does </a:t>
            </a: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not </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apply to any application made in relation to development </a:t>
            </a: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proposed under Class ZA.</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(2) The application must be accompanied by—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a written description of the proposed development, which, in relation to development proposed under Class A any of Classes A to AD, must include details of any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and other works proposed under paragraphs A.(a) to (d) paragraph A(a) to (d), AA(1)(a) to (d), AB(3)(a) to (d), AC(2)(a) to (c), or AD(2)(a) to (c) (as the case maybe);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a plan which is drawn to an identified scale and shows the direction of North indicating the site and showing the proposed development; (c) floor plans which are drawn to an identified scale and show the direction of North indicating the dimensions and proposed use of each room, the position and dimensions of windows, doors and walls, and the existing and proposed elevations of the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a written statement specifying the number of new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proposed by the development that is additional to the number of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the building immediately prior to development (that is, additional to any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dwellinghouses</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the existing building);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a list of all addresses of the flats within the existing block of flats any flats and any other premises in the existing building;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 </a:t>
            </a: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where sub-paragraph (6) requires the Environment Agency to be consulted, a site specific flood risk assessment</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together with any fee required to be paid.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(3) The local planning authority may refuse an application where, in the opinion of the authority—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 the proposed development does not comply with,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(b) the developer has provided insufficient information to enable the authority to establish whether the proposed development complies with, any conditions, limitations or restrictions specified in this Part as being applicable to the development in question</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(4) Sub-paragraphs (5) to (10) and (12) do not apply where a local planning authority refuses an application under sub-paragraph (3) and for the purposes of section 78 (appeals) of the Act such a refusal is to be treated as a refusal of an application for approval.</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(5) Where the application relates to prior approval as to transport and highways impacts of the development, on receipt of the application where in the opinion of the local planning authority the development is likely to result in a material increase or a material change in the character of traffic in the vicinity of the site, the local planning authority must consult—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where the increase or change relates to traffic entering or leaving a trunk road, the highway authority for the trunk road;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the local highway authority, where the increase or change relates to traffic entering or leaving a classified road or proposed highway, except where the local planning authority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is the local highway authority;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the operator of the network which includes or consists of the railway in question, and the Secretary of State for Transport, where the increase or change relates to traffic using a level crossing over a railway.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(6) Where the application relates to prior approval as to the flooding risks on the site, on receipt of the application, the local planning authority must consult the Environment Agency185 where the development is—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in an area within Flood Zone 2 or Flood Zone 3;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in an area within Flood Zone 1 which has critical drainage problems and which has been notified to the local planning authority by the Environment Agency for the purpose of paragraph (</a:t>
            </a:r>
            <a:r>
              <a:rPr kumimoji="0" lang="en-GB" sz="10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zc</a:t>
            </a:r>
            <a:r>
              <a:rPr kumimoji="0" lang="en-GB"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in the Table in Schedule 4 to the Procedure Order.</a:t>
            </a:r>
          </a:p>
          <a:p>
            <a:endParaRPr lang="en-GB" dirty="0"/>
          </a:p>
        </p:txBody>
      </p:sp>
    </p:spTree>
    <p:extLst>
      <p:ext uri="{BB962C8B-B14F-4D97-AF65-F5344CB8AC3E}">
        <p14:creationId xmlns:p14="http://schemas.microsoft.com/office/powerpoint/2010/main" val="3377920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4AB749-E2CE-40AB-A14C-A7EFAE608B44}"/>
              </a:ext>
            </a:extLst>
          </p:cNvPr>
          <p:cNvSpPr>
            <a:spLocks noGrp="1"/>
          </p:cNvSpPr>
          <p:nvPr>
            <p:ph idx="1"/>
          </p:nvPr>
        </p:nvSpPr>
        <p:spPr/>
        <p:txBody>
          <a:bodyPr>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(7) Where the application relates to prior approval as to the impact on air traffic or defence assets, the local planning authority must consult any relevant operators of aerodromes, technical sites or defence assets and where appropriate the Civil Aviation Authority and the Secretary of State for Defence.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(8) Where an aerodrome, technical site or defence asset is identified on a safeguarding map provided to the local planning authority, the local planning authority must not grant prior approval contrary to the advice of the operator of the aerodrome, technical site or defence asset, the Civil Aviation Authority or the Secretary of State for Defence.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(9) Where the application relates to prior approval as to natural light, the local planning authority must refuse prior approval if adequate natural light is not provided in all the habitable rooms of the </a:t>
            </a:r>
            <a:r>
              <a:rPr kumimoji="0" lang="en-GB" sz="1100" b="0" i="0" u="none" strike="noStrike" kern="1200" cap="none" spc="0" normalizeH="0" baseline="0" noProof="0" dirty="0" err="1">
                <a:ln>
                  <a:noFill/>
                </a:ln>
                <a:solidFill>
                  <a:srgbClr val="FF0000"/>
                </a:solidFill>
                <a:effectLst/>
                <a:uLnTx/>
                <a:uFillTx/>
                <a:latin typeface="Arial" pitchFamily="34" charset="0"/>
                <a:ea typeface="+mn-ea"/>
                <a:cs typeface="Arial" pitchFamily="34" charset="0"/>
              </a:rPr>
              <a:t>dwellinghouses</a:t>
            </a:r>
            <a:r>
              <a:rPr kumimoji="0" lang="en-GB" sz="11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(10) Where the application relates to prior approval as to the impact on protected views, the local planning authority must consult Historic England, the Mayor of London and any local planning authorities identified in the Directions Relating to Protected Vistas dated 15th March 2012186 issued by the Secretary of State.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(10A)Where the application relates to a prior approval as to the impact of the development on heritage and archaeology, the local planning authority must so far as they consider reasonably practicable consult any bodies that they consider to have heritage and archaeological expertise relevant to their functions under Part 3 of the Act and this Order.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(11) The local planning authority must notify the consultees referred to in sub-paragraphs (5), (6), (7) and (10) (7), (10) and (10A) specifying the date by which they must respond, being not less than 21 days from the date the notice is given.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(12) The local planning authority must give notice of the proposed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 by site display in at least one place on or near the land to which the application relates for not less than 21 days of a notice which—</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t>
            </a:r>
            <a:r>
              <a:rPr kumimoji="0" lang="en-GB" sz="1100" b="0" i="0" u="none" strike="noStrike" kern="1200" cap="none" spc="0" normalizeH="0" baseline="0" noProof="0" dirty="0" err="1">
                <a:ln>
                  <a:noFill/>
                </a:ln>
                <a:solidFill>
                  <a:srgbClr val="FF0000"/>
                </a:solidFill>
                <a:effectLst/>
                <a:uLnTx/>
                <a:uFillTx/>
                <a:latin typeface="Arial" pitchFamily="34" charset="0"/>
                <a:ea typeface="+mn-ea"/>
                <a:cs typeface="Arial" pitchFamily="34" charset="0"/>
              </a:rPr>
              <a:t>i</a:t>
            </a:r>
            <a:r>
              <a:rPr kumimoji="0" lang="en-GB" sz="11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describes the proposed development;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(ii) provides the address of the proposed development;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(iii) specifies the date by which representations are to be received by the local planning authority</a:t>
            </a:r>
            <a:r>
              <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a:t>
            </a:r>
            <a:r>
              <a:rPr kumimoji="0" lang="en-GB" sz="11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unless the proposed development falls within Class ZA, by serving a notice in that form on all owners and occupiers of the flats within existing block of flats any flats and any other premises within the existing building;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(c) by serving a notice in that form on any adjoining owner or occupier.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100" b="0" i="0" u="none" strike="noStrike" kern="1200" cap="none" spc="0" normalizeH="0" baseline="0" noProof="0" dirty="0">
              <a:ln>
                <a:noFill/>
              </a:ln>
              <a:solidFill>
                <a:srgbClr val="FF0000"/>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1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(13) When computing the number of days in sub-paragraphs (11) and (12)(a), any day which is a public holiday must be disregarded.</a:t>
            </a:r>
          </a:p>
          <a:p>
            <a:endParaRPr lang="en-GB" dirty="0"/>
          </a:p>
        </p:txBody>
      </p:sp>
    </p:spTree>
    <p:extLst>
      <p:ext uri="{BB962C8B-B14F-4D97-AF65-F5344CB8AC3E}">
        <p14:creationId xmlns:p14="http://schemas.microsoft.com/office/powerpoint/2010/main" val="1151557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82CF4A-E024-48C5-8E8B-0AA912B20532}"/>
              </a:ext>
            </a:extLst>
          </p:cNvPr>
          <p:cNvSpPr>
            <a:spLocks noGrp="1"/>
          </p:cNvSpPr>
          <p:nvPr>
            <p:ph idx="1"/>
          </p:nvPr>
        </p:nvSpPr>
        <p:spPr/>
        <p:txBody>
          <a:bodyPr>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(14) The local planning authority may require the developer to submit such information as the authority may reasonably require in order to determine the application, which may include—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assessments of impacts or risks;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 statements setting out how impacts or risks are to be mitigated, having regard to the National Planning Policy Framework issued by the Ministry of Housing, Communities and Local Government in February 2019187; or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details of proposed building or other operations.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(15) The local planning authority must, when determining an application—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 take into account any representations made to them as a result of any consultation under sub-paragraph (5), (6), (7) or (10) and any notice given under sub-paragraph (12);</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(b) have regard to the National Planning Policy Framework issued by the Ministry of Housing, Communities and Local Government in February 2019, so far as relevant to the subject matter of the prior approval, as if the application were a planning application</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 in relation to the contamination risks on the site—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3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determine whether, as a result of the proposed development, taking into account any proposed mitigation, the site will be contaminated land as described in Part 2A of the Environmental Protection Act 1990188, and in doing so have regard to the Contaminated Land Statutory Guidance issued by the Secretary of State for the Environment, Food and Rural Affairs in April 2012189, and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if they determine that the site will be contaminated land, refuse to give prior approval.</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(16) The development must not begin before the receipt by the applicant from the local planning authority of a written notice giving their prior approval.</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(17) The development must be carried out in accordance with the details approved by the local planning authority.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(18) The local planning authority may grant prior approval unconditionally or subject to conditions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3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reasonably related to the subject matter of the prior approval.</a:t>
            </a:r>
          </a:p>
          <a:p>
            <a:endParaRPr lang="en-GB" dirty="0"/>
          </a:p>
        </p:txBody>
      </p:sp>
    </p:spTree>
    <p:extLst>
      <p:ext uri="{BB962C8B-B14F-4D97-AF65-F5344CB8AC3E}">
        <p14:creationId xmlns:p14="http://schemas.microsoft.com/office/powerpoint/2010/main" val="2931891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B4697-6D04-46C6-B749-80E3F165D632}"/>
              </a:ext>
            </a:extLst>
          </p:cNvPr>
          <p:cNvSpPr>
            <a:spLocks noGrp="1"/>
          </p:cNvSpPr>
          <p:nvPr>
            <p:ph type="title"/>
          </p:nvPr>
        </p:nvSpPr>
        <p:spPr/>
        <p:txBody>
          <a:bodyPr/>
          <a:lstStyle/>
          <a:p>
            <a:r>
              <a:rPr lang="en-GB" dirty="0"/>
              <a:t>Use Classes Order</a:t>
            </a:r>
          </a:p>
        </p:txBody>
      </p:sp>
      <p:sp>
        <p:nvSpPr>
          <p:cNvPr id="3" name="Content Placeholder 2">
            <a:extLst>
              <a:ext uri="{FF2B5EF4-FFF2-40B4-BE49-F238E27FC236}">
                <a16:creationId xmlns:a16="http://schemas.microsoft.com/office/drawing/2014/main" id="{CADD2670-9221-404D-9926-B0C0FAFE0333}"/>
              </a:ext>
            </a:extLst>
          </p:cNvPr>
          <p:cNvSpPr>
            <a:spLocks noGrp="1"/>
          </p:cNvSpPr>
          <p:nvPr>
            <p:ph idx="1"/>
          </p:nvPr>
        </p:nvSpPr>
        <p:spPr/>
        <p:txBody>
          <a:bodyPr>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Town and Country Planning (Use Classes) (Amendment) Regulations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2"/>
              </a:rPr>
              <a:t>https://www.legislation.gov.uk/uksi/2020/757/made?view=plain</a:t>
            </a:r>
            <a:r>
              <a:rPr kumimoji="0" lang="en-GB"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regulations come into force on 1 September 2020 (with some transitional arrangements)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Creation of a new Class E "commercial, business and service" use class including: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A1(Shops),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A2 (Financial and professional services), Class A3 (Restaurants and cafes) and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B1(Business) </a:t>
            </a:r>
          </a:p>
          <a:p>
            <a:endParaRPr lang="en-GB" dirty="0"/>
          </a:p>
        </p:txBody>
      </p:sp>
    </p:spTree>
    <p:extLst>
      <p:ext uri="{BB962C8B-B14F-4D97-AF65-F5344CB8AC3E}">
        <p14:creationId xmlns:p14="http://schemas.microsoft.com/office/powerpoint/2010/main" val="17464468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FD7BE4-BC62-452F-B229-61F1E7B64B02}"/>
              </a:ext>
            </a:extLst>
          </p:cNvPr>
          <p:cNvSpPr>
            <a:spLocks noGrp="1"/>
          </p:cNvSpPr>
          <p:nvPr>
            <p:ph idx="1"/>
          </p:nvPr>
        </p:nvSpPr>
        <p:spPr/>
        <p:txBody>
          <a:bodyPr>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Sui Generis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‘Sui Generis’ is the term given to the uses of land or buildings not falling into any of the use classes identified by the UCO.  The non-exhaustive list is expanded by the Amendment Regulations to include: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Drinking establishments (formerly in Class A4)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Hot food takeaways (formerly Class A5)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Drinking establishments with expanded food provision (formerly Class AA)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Venue for live music performance (formerly Class D2)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Cinema (formerly Class D2)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Concert hall (formerly Class D2)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Bingo hall (formerly Class D2)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Dance hall (formerly Class D2)</a:t>
            </a:r>
          </a:p>
          <a:p>
            <a:endParaRPr lang="en-GB" dirty="0"/>
          </a:p>
        </p:txBody>
      </p:sp>
    </p:spTree>
    <p:extLst>
      <p:ext uri="{BB962C8B-B14F-4D97-AF65-F5344CB8AC3E}">
        <p14:creationId xmlns:p14="http://schemas.microsoft.com/office/powerpoint/2010/main" val="1407165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E41594-3D73-4417-A8D5-57719490B31A}"/>
              </a:ext>
            </a:extLst>
          </p:cNvPr>
          <p:cNvSpPr>
            <a:spLocks noGrp="1"/>
          </p:cNvSpPr>
          <p:nvPr>
            <p:ph idx="1"/>
          </p:nvPr>
        </p:nvSpPr>
        <p:spPr/>
        <p:txBody>
          <a:bodyPr>
            <a:normAutofit fontScale="92500"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regulations also create new use classes F1 and F2.</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F1 relates to "learning and non-residential institutions" and includes any non-residential use for the "provision of education, for the display of works of art (otherwise than for sale or hire), as a museum, as a public library or public reading room, as a public hall or exhibition hall, for, or in connection with, public worship or religious instruction, as a law court".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F2 relates to "local community" uses. These are listed as "a shop mostly selling essential goods, including food, to visiting members of the public in circumstances where the shop's premises cover an area not more than 280 metres square, </a:t>
            </a:r>
            <a:r>
              <a:rPr kumimoji="0" lang="en-GB" sz="16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and there is no other such facility within 1,000 metre radius of the shop's location".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F.1 and F.2 subsume some of the previous use classes which were specified in the Schedule to the Use Classes Order as Class D1 (Non-residential institutions) and Class D2 (Assembly and leisure).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They also include: "a hall or meeting place for the principal use of the local community, an area or place for outdoor sport or recreation, not involving motorised vehicles or firearms, an indoor or outdoor swimming pool or skating rink".</a:t>
            </a:r>
          </a:p>
          <a:p>
            <a:endParaRPr lang="en-GB" dirty="0"/>
          </a:p>
        </p:txBody>
      </p:sp>
    </p:spTree>
    <p:extLst>
      <p:ext uri="{BB962C8B-B14F-4D97-AF65-F5344CB8AC3E}">
        <p14:creationId xmlns:p14="http://schemas.microsoft.com/office/powerpoint/2010/main" val="12783238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F74055-0858-4CDC-A30A-EDC121FDE29C}"/>
              </a:ext>
            </a:extLst>
          </p:cNvPr>
          <p:cNvSpPr>
            <a:spLocks noGrp="1"/>
          </p:cNvSpPr>
          <p:nvPr>
            <p:ph idx="1"/>
          </p:nvPr>
        </p:nvSpPr>
        <p:spPr/>
        <p:txBody>
          <a:bodyPr>
            <a:normAutofit fontScale="85000" lnSpcReduction="10000"/>
          </a:bodyPr>
          <a:lstStyle/>
          <a:p>
            <a:pPr marL="0" indent="0" algn="l">
              <a:buNone/>
            </a:pPr>
            <a:r>
              <a:rPr lang="en-GB" b="0" i="0" u="none" strike="noStrike" dirty="0">
                <a:solidFill>
                  <a:srgbClr val="333333"/>
                </a:solidFill>
                <a:effectLst/>
                <a:latin typeface="&amp;quot"/>
              </a:rPr>
              <a:t>Transitional provisions will ensure that buildings or uses will continue to be subject to any existing PD rights in force on or before 31 August 2020. These provisions will remain in place until 31 July 2021 when revised PD rights will be introduced. </a:t>
            </a:r>
          </a:p>
          <a:p>
            <a:pPr marL="0" indent="0" algn="l">
              <a:buNone/>
            </a:pPr>
            <a:r>
              <a:rPr lang="en-GB" b="0" i="0" u="none" strike="noStrike" dirty="0">
                <a:solidFill>
                  <a:srgbClr val="333333"/>
                </a:solidFill>
                <a:effectLst/>
                <a:latin typeface="&amp;quot"/>
              </a:rPr>
              <a:t>The changes subsequently come into force on 1 September 2020 although there is a material period from 1 September 2020 to 31 July 2021, during which time references to uses and use classes in the General Permitted Development Order will remain as presently defined in the current UCO. </a:t>
            </a:r>
          </a:p>
          <a:p>
            <a:pPr marL="0" indent="0" algn="l">
              <a:buNone/>
            </a:pPr>
            <a:r>
              <a:rPr lang="en-GB" b="0" i="0" u="none" strike="noStrike" dirty="0">
                <a:solidFill>
                  <a:srgbClr val="333333"/>
                </a:solidFill>
                <a:effectLst/>
                <a:latin typeface="&amp;quot"/>
              </a:rPr>
              <a:t>This will allow a transition period where applications for prior approvals in the material period under existing PD rights will be assessed against the current UCO.</a:t>
            </a:r>
          </a:p>
          <a:p>
            <a:pPr marL="0" indent="0" algn="l">
              <a:buNone/>
            </a:pPr>
            <a:r>
              <a:rPr lang="en-GB" b="0" i="0" u="none" strike="noStrike" dirty="0">
                <a:solidFill>
                  <a:srgbClr val="333333"/>
                </a:solidFill>
                <a:effectLst/>
                <a:latin typeface="&amp;quot"/>
              </a:rPr>
              <a:t>For live applications for planning permission submitted before 1 September 2020 which refer to uses or use classes in the current UCO, they must be determined by reference to the old use classes. Once implemented, nevertheless, in the absence of controls in the permission such uses may fall within the new classes for the purposes of the revised UCO.</a:t>
            </a:r>
          </a:p>
          <a:p>
            <a:pPr marL="0" indent="0" algn="l">
              <a:buNone/>
            </a:pPr>
            <a:r>
              <a:rPr lang="en-GB" b="0" i="0" u="none" strike="noStrike" dirty="0">
                <a:solidFill>
                  <a:srgbClr val="333333"/>
                </a:solidFill>
                <a:effectLst/>
                <a:latin typeface="&amp;quot"/>
              </a:rPr>
              <a:t>From 1 September 2020 applications will be capable of seeking permissions that specify the new classes within the revised UCO.</a:t>
            </a:r>
          </a:p>
          <a:p>
            <a:pPr marL="0" indent="0">
              <a:buNone/>
            </a:pPr>
            <a:r>
              <a:rPr lang="en-GB" sz="2000" dirty="0">
                <a:solidFill>
                  <a:schemeClr val="tx1"/>
                </a:solidFill>
                <a:effectLst/>
                <a:latin typeface="Calibri" panose="020F0502020204030204" pitchFamily="34" charset="0"/>
                <a:ea typeface="Calibri" panose="020F0502020204030204" pitchFamily="34" charset="0"/>
              </a:rPr>
              <a:t>The legal challenge to the introduction of the Class E etc and various PD changes will be heard some time from 8-15</a:t>
            </a:r>
            <a:r>
              <a:rPr lang="en-GB" sz="2000" baseline="30000" dirty="0">
                <a:solidFill>
                  <a:schemeClr val="tx1"/>
                </a:solidFill>
                <a:effectLst/>
                <a:latin typeface="Calibri" panose="020F0502020204030204" pitchFamily="34" charset="0"/>
                <a:ea typeface="Calibri" panose="020F0502020204030204" pitchFamily="34" charset="0"/>
              </a:rPr>
              <a:t>th</a:t>
            </a:r>
            <a:r>
              <a:rPr lang="en-GB" sz="2000" dirty="0">
                <a:solidFill>
                  <a:schemeClr val="tx1"/>
                </a:solidFill>
                <a:effectLst/>
                <a:ea typeface="Calibri" panose="020F0502020204030204" pitchFamily="34" charset="0"/>
              </a:rPr>
              <a:t> October</a:t>
            </a:r>
            <a:endParaRPr lang="en-GB" dirty="0">
              <a:solidFill>
                <a:schemeClr val="tx1"/>
              </a:solidFill>
            </a:endParaRPr>
          </a:p>
        </p:txBody>
      </p:sp>
    </p:spTree>
    <p:extLst>
      <p:ext uri="{BB962C8B-B14F-4D97-AF65-F5344CB8AC3E}">
        <p14:creationId xmlns:p14="http://schemas.microsoft.com/office/powerpoint/2010/main" val="3700829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8E802-EE7F-451F-B47F-1E4FF264B4AD}"/>
              </a:ext>
            </a:extLst>
          </p:cNvPr>
          <p:cNvSpPr>
            <a:spLocks noGrp="1"/>
          </p:cNvSpPr>
          <p:nvPr>
            <p:ph type="title"/>
          </p:nvPr>
        </p:nvSpPr>
        <p:spPr/>
        <p:txBody>
          <a:bodyPr/>
          <a:lstStyle/>
          <a:p>
            <a:r>
              <a:rPr lang="en-GB" dirty="0"/>
              <a:t>GPDO Part 3</a:t>
            </a:r>
          </a:p>
        </p:txBody>
      </p:sp>
      <p:sp>
        <p:nvSpPr>
          <p:cNvPr id="3" name="Content Placeholder 2">
            <a:extLst>
              <a:ext uri="{FF2B5EF4-FFF2-40B4-BE49-F238E27FC236}">
                <a16:creationId xmlns:a16="http://schemas.microsoft.com/office/drawing/2014/main" id="{F94516EF-7E05-4BF3-83EA-72EBC0F14B06}"/>
              </a:ext>
            </a:extLst>
          </p:cNvPr>
          <p:cNvSpPr>
            <a:spLocks noGrp="1"/>
          </p:cNvSpPr>
          <p:nvPr>
            <p:ph idx="1"/>
          </p:nvPr>
        </p:nvSpPr>
        <p:spPr/>
        <p:txBody>
          <a:bodyPr/>
          <a:lstStyle/>
          <a:p>
            <a:pPr marL="0" indent="0" rtl="0">
              <a:buNone/>
            </a:pPr>
            <a:r>
              <a:rPr lang="en-GB" sz="2600" dirty="0">
                <a:effectLst/>
              </a:rPr>
              <a:t>This also allows applications under M, N, O P, PA &amp; Q to be refused if natural light is not provided:</a:t>
            </a:r>
          </a:p>
          <a:p>
            <a:pPr rtl="0"/>
            <a:endParaRPr lang="en-GB" sz="2600" dirty="0">
              <a:effectLst/>
            </a:endParaRPr>
          </a:p>
          <a:p>
            <a:pPr marL="0" indent="0" rtl="0">
              <a:buNone/>
            </a:pPr>
            <a:r>
              <a:rPr lang="en-GB" sz="2000" i="1" dirty="0">
                <a:effectLst/>
              </a:rPr>
              <a:t>“(2A)   Where the application relates to prior approval as to adequate natural light, the local planning authority must refuse prior approval if adequate natural light is not provided in all the habitable rooms of the </a:t>
            </a:r>
            <a:r>
              <a:rPr lang="en-GB" sz="2000" i="1" dirty="0" err="1">
                <a:effectLst/>
              </a:rPr>
              <a:t>dwellinghouses</a:t>
            </a:r>
            <a:r>
              <a:rPr lang="en-GB" sz="2000" i="1" dirty="0">
                <a:effectLst/>
              </a:rPr>
              <a:t>.”. </a:t>
            </a:r>
          </a:p>
          <a:p>
            <a:pPr marL="0" indent="0" rtl="0">
              <a:buNone/>
            </a:pPr>
            <a:r>
              <a:rPr lang="en-GB" sz="2000" i="1" dirty="0">
                <a:effectLst/>
              </a:rPr>
              <a:t> </a:t>
            </a:r>
          </a:p>
          <a:p>
            <a:endParaRPr lang="en-GB" dirty="0"/>
          </a:p>
        </p:txBody>
      </p:sp>
    </p:spTree>
    <p:extLst>
      <p:ext uri="{BB962C8B-B14F-4D97-AF65-F5344CB8AC3E}">
        <p14:creationId xmlns:p14="http://schemas.microsoft.com/office/powerpoint/2010/main" val="16210798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D402163-D46F-4413-BA93-085D224F1E04}"/>
              </a:ext>
            </a:extLst>
          </p:cNvPr>
          <p:cNvPicPr>
            <a:picLocks noGrp="1" noChangeAspect="1"/>
          </p:cNvPicPr>
          <p:nvPr>
            <p:ph idx="1"/>
          </p:nvPr>
        </p:nvPicPr>
        <p:blipFill>
          <a:blip r:embed="rId2"/>
          <a:stretch>
            <a:fillRect/>
          </a:stretch>
        </p:blipFill>
        <p:spPr>
          <a:xfrm>
            <a:off x="679509" y="95786"/>
            <a:ext cx="9479560" cy="6774336"/>
          </a:xfrm>
          <a:prstGeom prst="rect">
            <a:avLst/>
          </a:prstGeom>
        </p:spPr>
      </p:pic>
    </p:spTree>
    <p:extLst>
      <p:ext uri="{BB962C8B-B14F-4D97-AF65-F5344CB8AC3E}">
        <p14:creationId xmlns:p14="http://schemas.microsoft.com/office/powerpoint/2010/main" val="247495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BD781-3B47-4882-B31D-C69B1D650490}"/>
              </a:ext>
            </a:extLst>
          </p:cNvPr>
          <p:cNvSpPr>
            <a:spLocks noGrp="1"/>
          </p:cNvSpPr>
          <p:nvPr>
            <p:ph type="title"/>
          </p:nvPr>
        </p:nvSpPr>
        <p:spPr/>
        <p:txBody>
          <a:bodyPr/>
          <a:lstStyle/>
          <a:p>
            <a:r>
              <a:rPr lang="en-GB" dirty="0"/>
              <a:t>GPDO Part 3</a:t>
            </a:r>
          </a:p>
        </p:txBody>
      </p:sp>
      <p:sp>
        <p:nvSpPr>
          <p:cNvPr id="3" name="Content Placeholder 2">
            <a:extLst>
              <a:ext uri="{FF2B5EF4-FFF2-40B4-BE49-F238E27FC236}">
                <a16:creationId xmlns:a16="http://schemas.microsoft.com/office/drawing/2014/main" id="{0B3D52F7-B07A-41AC-8251-789C449445D0}"/>
              </a:ext>
            </a:extLst>
          </p:cNvPr>
          <p:cNvSpPr>
            <a:spLocks noGrp="1"/>
          </p:cNvSpPr>
          <p:nvPr>
            <p:ph idx="1"/>
          </p:nvPr>
        </p:nvSpPr>
        <p:spPr/>
        <p:txBody>
          <a:bodyPr/>
          <a:lstStyle/>
          <a:p>
            <a:pPr marL="0" indent="0" rtl="0">
              <a:buNone/>
            </a:pPr>
            <a:r>
              <a:rPr lang="en-GB" sz="2000" b="1" dirty="0">
                <a:effectLst/>
              </a:rPr>
              <a:t>Amendment to Part 3, paragraph W</a:t>
            </a:r>
          </a:p>
          <a:p>
            <a:pPr marL="0" indent="0" rtl="0">
              <a:buNone/>
            </a:pPr>
            <a:endParaRPr lang="en-GB" sz="2000" b="1" dirty="0">
              <a:effectLst/>
            </a:endParaRPr>
          </a:p>
          <a:p>
            <a:pPr marL="0" indent="0" rtl="0">
              <a:buNone/>
            </a:pPr>
            <a:r>
              <a:rPr lang="en-GB" sz="2000" i="1" dirty="0">
                <a:effectLst/>
              </a:rPr>
              <a:t>18.  In paragraph W of Part 3 of Schedule 2— </a:t>
            </a:r>
          </a:p>
          <a:p>
            <a:pPr marL="0" indent="0" rtl="0">
              <a:buNone/>
            </a:pPr>
            <a:r>
              <a:rPr lang="en-GB" sz="2000" i="1" dirty="0">
                <a:effectLst/>
              </a:rPr>
              <a:t>(a)after sub-paragraph (2)(bb) insert—</a:t>
            </a:r>
          </a:p>
          <a:p>
            <a:pPr marL="0" indent="0" rtl="0">
              <a:buNone/>
            </a:pPr>
            <a:r>
              <a:rPr lang="en-GB" sz="2000" i="1" dirty="0">
                <a:effectLst/>
              </a:rPr>
              <a:t>“(</a:t>
            </a:r>
            <a:r>
              <a:rPr lang="en-GB" sz="2000" i="1" dirty="0" err="1">
                <a:effectLst/>
              </a:rPr>
              <a:t>bc</a:t>
            </a:r>
            <a:r>
              <a:rPr lang="en-GB" sz="2000" i="1" dirty="0">
                <a:effectLst/>
              </a:rPr>
              <a:t>)in relation to development proposed under Class M, N, O, PA or Q of this Part, a floor plan indicating the dimensions and proposed use of each room, the position and dimensions of windows, doors and walls, and the elevations of the </a:t>
            </a:r>
            <a:r>
              <a:rPr lang="en-GB" sz="2000" i="1" dirty="0" err="1">
                <a:effectLst/>
              </a:rPr>
              <a:t>dwellinghouses</a:t>
            </a:r>
            <a:r>
              <a:rPr lang="en-GB" sz="2000" i="1" dirty="0">
                <a:effectLst/>
              </a:rPr>
              <a:t>;”;</a:t>
            </a:r>
          </a:p>
          <a:p>
            <a:pPr marL="0" indent="0" rtl="0">
              <a:buNone/>
            </a:pPr>
            <a:endParaRPr lang="en-GB" sz="2000" dirty="0"/>
          </a:p>
          <a:p>
            <a:pPr marL="0" indent="0" algn="just" rtl="0">
              <a:buNone/>
            </a:pPr>
            <a:r>
              <a:rPr lang="en-GB" sz="2000" b="1" dirty="0">
                <a:solidFill>
                  <a:srgbClr val="FF0000"/>
                </a:solidFill>
              </a:rPr>
              <a:t>For validation purposes this means that applications are invalid now if a plan with all of these requirements is not submitted.  </a:t>
            </a:r>
          </a:p>
          <a:p>
            <a:endParaRPr lang="en-GB" dirty="0"/>
          </a:p>
        </p:txBody>
      </p:sp>
    </p:spTree>
    <p:extLst>
      <p:ext uri="{BB962C8B-B14F-4D97-AF65-F5344CB8AC3E}">
        <p14:creationId xmlns:p14="http://schemas.microsoft.com/office/powerpoint/2010/main" val="3802413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6BE2B-27C0-4CC1-B632-6DA662644EF4}"/>
              </a:ext>
            </a:extLst>
          </p:cNvPr>
          <p:cNvSpPr>
            <a:spLocks noGrp="1"/>
          </p:cNvSpPr>
          <p:nvPr>
            <p:ph type="title"/>
          </p:nvPr>
        </p:nvSpPr>
        <p:spPr/>
        <p:txBody>
          <a:bodyPr/>
          <a:lstStyle/>
          <a:p>
            <a:r>
              <a:rPr lang="en-GB" dirty="0"/>
              <a:t>Schedule 2 </a:t>
            </a:r>
            <a:br>
              <a:rPr lang="en-GB" dirty="0"/>
            </a:br>
            <a:br>
              <a:rPr lang="en-GB" dirty="0"/>
            </a:br>
            <a:endParaRPr lang="en-GB" dirty="0"/>
          </a:p>
        </p:txBody>
      </p:sp>
      <p:sp>
        <p:nvSpPr>
          <p:cNvPr id="3" name="Content Placeholder 2">
            <a:extLst>
              <a:ext uri="{FF2B5EF4-FFF2-40B4-BE49-F238E27FC236}">
                <a16:creationId xmlns:a16="http://schemas.microsoft.com/office/drawing/2014/main" id="{162DFB88-E6A1-4D4F-9E98-DFBC055E2647}"/>
              </a:ext>
            </a:extLst>
          </p:cNvPr>
          <p:cNvSpPr>
            <a:spLocks noGrp="1"/>
          </p:cNvSpPr>
          <p:nvPr>
            <p:ph idx="1"/>
          </p:nvPr>
        </p:nvSpPr>
        <p:spPr>
          <a:xfrm>
            <a:off x="3818934" y="864108"/>
            <a:ext cx="7315200" cy="5120640"/>
          </a:xfrm>
        </p:spPr>
        <p:txBody>
          <a:bodyPr>
            <a:normAutofit fontScale="77500" lnSpcReduction="20000"/>
          </a:bodyPr>
          <a:lstStyle/>
          <a:p>
            <a:pPr marL="0" indent="0">
              <a:buNone/>
            </a:pPr>
            <a:r>
              <a:rPr lang="en-GB" sz="2000" dirty="0">
                <a:solidFill>
                  <a:srgbClr val="494949"/>
                </a:solidFill>
                <a:effectLst/>
                <a:latin typeface="Arial" panose="020B0604020202020204" pitchFamily="34" charset="0"/>
                <a:ea typeface="Calibri" panose="020F0502020204030204" pitchFamily="34" charset="0"/>
              </a:rPr>
              <a:t>Regulations under the Town and Country Planning (Permitted Development and Miscellaneous Amendments) (England) (Coronavirus) Regulations 2020 also includes some additional Classes: </a:t>
            </a:r>
          </a:p>
          <a:p>
            <a:pPr marL="0" indent="0">
              <a:buNone/>
            </a:pPr>
            <a:endParaRPr lang="en-GB" sz="2000" dirty="0">
              <a:solidFill>
                <a:srgbClr val="494949"/>
              </a:solidFill>
              <a:ea typeface="Calibri" panose="020F0502020204030204" pitchFamily="34" charset="0"/>
            </a:endParaRPr>
          </a:p>
          <a:p>
            <a:pPr marL="0" indent="0">
              <a:buNone/>
            </a:pPr>
            <a:r>
              <a:rPr lang="en-GB" sz="2000" dirty="0">
                <a:solidFill>
                  <a:srgbClr val="494949"/>
                </a:solidFill>
                <a:effectLst/>
                <a:latin typeface="Arial" panose="020B0604020202020204" pitchFamily="34" charset="0"/>
                <a:ea typeface="Calibri" panose="020F0502020204030204" pitchFamily="34" charset="0"/>
              </a:rPr>
              <a:t>Schedule 2 Part 1: </a:t>
            </a:r>
          </a:p>
          <a:p>
            <a:pPr marL="0" indent="0">
              <a:buNone/>
            </a:pPr>
            <a:r>
              <a:rPr lang="en-GB" sz="2000" b="1" dirty="0">
                <a:solidFill>
                  <a:srgbClr val="494949"/>
                </a:solidFill>
                <a:effectLst/>
                <a:latin typeface="Arial" panose="020B0604020202020204" pitchFamily="34" charset="0"/>
                <a:ea typeface="Calibri" panose="020F0502020204030204" pitchFamily="34" charset="0"/>
              </a:rPr>
              <a:t>Class AA </a:t>
            </a:r>
            <a:r>
              <a:rPr lang="en-GB" sz="2000" dirty="0">
                <a:solidFill>
                  <a:srgbClr val="494949"/>
                </a:solidFill>
                <a:effectLst/>
                <a:latin typeface="Arial" panose="020B0604020202020204" pitchFamily="34" charset="0"/>
                <a:ea typeface="Calibri" panose="020F0502020204030204" pitchFamily="34" charset="0"/>
              </a:rPr>
              <a:t>enlargement of a </a:t>
            </a:r>
            <a:r>
              <a:rPr lang="en-GB" sz="2000" dirty="0" err="1">
                <a:solidFill>
                  <a:srgbClr val="494949"/>
                </a:solidFill>
                <a:effectLst/>
                <a:latin typeface="Arial" panose="020B0604020202020204" pitchFamily="34" charset="0"/>
                <a:ea typeface="Calibri" panose="020F0502020204030204" pitchFamily="34" charset="0"/>
              </a:rPr>
              <a:t>dwellinghouse</a:t>
            </a:r>
            <a:r>
              <a:rPr lang="en-GB" sz="2000" dirty="0">
                <a:solidFill>
                  <a:srgbClr val="494949"/>
                </a:solidFill>
                <a:effectLst/>
                <a:latin typeface="Arial" panose="020B0604020202020204" pitchFamily="34" charset="0"/>
                <a:ea typeface="Calibri" panose="020F0502020204030204" pitchFamily="34" charset="0"/>
              </a:rPr>
              <a:t> by construction of additional storeys</a:t>
            </a:r>
          </a:p>
          <a:p>
            <a:pPr marL="0" indent="0">
              <a:buNone/>
            </a:pPr>
            <a:endParaRPr lang="en-GB" sz="2000" dirty="0">
              <a:solidFill>
                <a:srgbClr val="494949"/>
              </a:solidFill>
              <a:ea typeface="Calibri" panose="020F0502020204030204" pitchFamily="34" charset="0"/>
            </a:endParaRPr>
          </a:p>
          <a:p>
            <a:pPr marL="0" indent="0">
              <a:buNone/>
            </a:pPr>
            <a:r>
              <a:rPr lang="en-GB" sz="2000" dirty="0">
                <a:solidFill>
                  <a:srgbClr val="494949"/>
                </a:solidFill>
                <a:effectLst/>
                <a:latin typeface="Arial" panose="020B0604020202020204" pitchFamily="34" charset="0"/>
                <a:ea typeface="Calibri" panose="020F0502020204030204" pitchFamily="34" charset="0"/>
              </a:rPr>
              <a:t>Schedule 2 Part 20:</a:t>
            </a:r>
          </a:p>
          <a:p>
            <a:pPr marL="0" indent="0">
              <a:buNone/>
            </a:pPr>
            <a:r>
              <a:rPr lang="en-GB" sz="2000" b="1" dirty="0">
                <a:solidFill>
                  <a:srgbClr val="494949"/>
                </a:solidFill>
                <a:effectLst/>
                <a:latin typeface="Arial" panose="020B0604020202020204" pitchFamily="34" charset="0"/>
                <a:ea typeface="Calibri" panose="020F0502020204030204" pitchFamily="34" charset="0"/>
              </a:rPr>
              <a:t>Class ZA </a:t>
            </a:r>
            <a:r>
              <a:rPr lang="en-GB" sz="2000" dirty="0">
                <a:solidFill>
                  <a:srgbClr val="494949"/>
                </a:solidFill>
                <a:effectLst/>
                <a:latin typeface="Arial" panose="020B0604020202020204" pitchFamily="34" charset="0"/>
                <a:ea typeface="Calibri" panose="020F0502020204030204" pitchFamily="34" charset="0"/>
              </a:rPr>
              <a:t>Demolition of buildings and construction of new </a:t>
            </a:r>
            <a:r>
              <a:rPr lang="en-GB" sz="2000" dirty="0" err="1">
                <a:solidFill>
                  <a:srgbClr val="494949"/>
                </a:solidFill>
                <a:effectLst/>
                <a:latin typeface="Arial" panose="020B0604020202020204" pitchFamily="34" charset="0"/>
                <a:ea typeface="Calibri" panose="020F0502020204030204" pitchFamily="34" charset="0"/>
              </a:rPr>
              <a:t>dwellinghouses</a:t>
            </a:r>
            <a:r>
              <a:rPr lang="en-GB" sz="2000" dirty="0">
                <a:solidFill>
                  <a:srgbClr val="494949"/>
                </a:solidFill>
                <a:effectLst/>
                <a:latin typeface="Arial" panose="020B0604020202020204" pitchFamily="34" charset="0"/>
                <a:ea typeface="Calibri" panose="020F0502020204030204" pitchFamily="34" charset="0"/>
              </a:rPr>
              <a:t> in their place</a:t>
            </a:r>
          </a:p>
          <a:p>
            <a:pPr marL="0" indent="0">
              <a:buNone/>
            </a:pPr>
            <a:r>
              <a:rPr lang="en-GB" sz="2000" b="1" dirty="0">
                <a:solidFill>
                  <a:srgbClr val="494949"/>
                </a:solidFill>
                <a:ea typeface="Calibri" panose="020F0502020204030204" pitchFamily="34" charset="0"/>
              </a:rPr>
              <a:t>Class A</a:t>
            </a:r>
            <a:r>
              <a:rPr lang="en-GB" sz="2000" dirty="0">
                <a:solidFill>
                  <a:srgbClr val="494949"/>
                </a:solidFill>
                <a:ea typeface="Calibri" panose="020F0502020204030204" pitchFamily="34" charset="0"/>
              </a:rPr>
              <a:t> New </a:t>
            </a:r>
            <a:r>
              <a:rPr lang="en-GB" sz="2000" dirty="0" err="1">
                <a:solidFill>
                  <a:srgbClr val="494949"/>
                </a:solidFill>
                <a:ea typeface="Calibri" panose="020F0502020204030204" pitchFamily="34" charset="0"/>
              </a:rPr>
              <a:t>dwellinghouses</a:t>
            </a:r>
            <a:r>
              <a:rPr lang="en-GB" sz="2000" dirty="0">
                <a:solidFill>
                  <a:srgbClr val="494949"/>
                </a:solidFill>
                <a:ea typeface="Calibri" panose="020F0502020204030204" pitchFamily="34" charset="0"/>
              </a:rPr>
              <a:t> on detached blocks of flats</a:t>
            </a:r>
          </a:p>
          <a:p>
            <a:pPr marL="0" indent="0">
              <a:buNone/>
            </a:pPr>
            <a:r>
              <a:rPr lang="en-GB" sz="2000" b="1" dirty="0">
                <a:solidFill>
                  <a:srgbClr val="494949"/>
                </a:solidFill>
                <a:effectLst/>
                <a:latin typeface="Arial" panose="020B0604020202020204" pitchFamily="34" charset="0"/>
                <a:ea typeface="Calibri" panose="020F0502020204030204" pitchFamily="34" charset="0"/>
              </a:rPr>
              <a:t>Class AA </a:t>
            </a:r>
            <a:r>
              <a:rPr lang="en-GB" sz="2000" dirty="0">
                <a:solidFill>
                  <a:srgbClr val="494949"/>
                </a:solidFill>
                <a:effectLst/>
                <a:latin typeface="Arial" panose="020B0604020202020204" pitchFamily="34" charset="0"/>
                <a:ea typeface="Calibri" panose="020F0502020204030204" pitchFamily="34" charset="0"/>
              </a:rPr>
              <a:t>- new </a:t>
            </a:r>
            <a:r>
              <a:rPr lang="en-GB" sz="2000" dirty="0" err="1">
                <a:solidFill>
                  <a:srgbClr val="494949"/>
                </a:solidFill>
                <a:effectLst/>
                <a:latin typeface="Arial" panose="020B0604020202020204" pitchFamily="34" charset="0"/>
                <a:ea typeface="Calibri" panose="020F0502020204030204" pitchFamily="34" charset="0"/>
              </a:rPr>
              <a:t>dwellinghouses</a:t>
            </a:r>
            <a:r>
              <a:rPr lang="en-GB" sz="2000" dirty="0">
                <a:solidFill>
                  <a:srgbClr val="494949"/>
                </a:solidFill>
                <a:effectLst/>
                <a:latin typeface="Arial" panose="020B0604020202020204" pitchFamily="34" charset="0"/>
                <a:ea typeface="Calibri" panose="020F0502020204030204" pitchFamily="34" charset="0"/>
              </a:rPr>
              <a:t> on detached buildings in commercial or mixed use</a:t>
            </a:r>
          </a:p>
          <a:p>
            <a:pPr marL="0" indent="0">
              <a:buNone/>
            </a:pPr>
            <a:r>
              <a:rPr lang="en-GB" sz="2000" b="1" dirty="0">
                <a:solidFill>
                  <a:srgbClr val="494949"/>
                </a:solidFill>
                <a:effectLst/>
                <a:latin typeface="Arial" panose="020B0604020202020204" pitchFamily="34" charset="0"/>
                <a:ea typeface="Calibri" panose="020F0502020204030204" pitchFamily="34" charset="0"/>
              </a:rPr>
              <a:t>Class AB </a:t>
            </a:r>
            <a:r>
              <a:rPr lang="en-GB" sz="2000" dirty="0">
                <a:solidFill>
                  <a:srgbClr val="494949"/>
                </a:solidFill>
                <a:effectLst/>
                <a:latin typeface="Arial" panose="020B0604020202020204" pitchFamily="34" charset="0"/>
                <a:ea typeface="Calibri" panose="020F0502020204030204" pitchFamily="34" charset="0"/>
              </a:rPr>
              <a:t>- new </a:t>
            </a:r>
            <a:r>
              <a:rPr lang="en-GB" sz="2000" dirty="0" err="1">
                <a:solidFill>
                  <a:srgbClr val="494949"/>
                </a:solidFill>
                <a:effectLst/>
                <a:latin typeface="Arial" panose="020B0604020202020204" pitchFamily="34" charset="0"/>
                <a:ea typeface="Calibri" panose="020F0502020204030204" pitchFamily="34" charset="0"/>
              </a:rPr>
              <a:t>dwellinghouses</a:t>
            </a:r>
            <a:r>
              <a:rPr lang="en-GB" sz="2000" dirty="0">
                <a:solidFill>
                  <a:srgbClr val="494949"/>
                </a:solidFill>
                <a:effectLst/>
                <a:latin typeface="Arial" panose="020B0604020202020204" pitchFamily="34" charset="0"/>
                <a:ea typeface="Calibri" panose="020F0502020204030204" pitchFamily="34" charset="0"/>
              </a:rPr>
              <a:t> on terrace buildings in commercial or mixed use</a:t>
            </a:r>
          </a:p>
          <a:p>
            <a:pPr marL="0" indent="0">
              <a:buNone/>
            </a:pPr>
            <a:r>
              <a:rPr lang="en-GB" sz="2000" b="1" dirty="0">
                <a:solidFill>
                  <a:srgbClr val="494949"/>
                </a:solidFill>
                <a:ea typeface="Calibri" panose="020F0502020204030204" pitchFamily="34" charset="0"/>
              </a:rPr>
              <a:t>Class AC </a:t>
            </a:r>
            <a:r>
              <a:rPr lang="en-GB" sz="2000" dirty="0">
                <a:solidFill>
                  <a:srgbClr val="494949"/>
                </a:solidFill>
                <a:ea typeface="Calibri" panose="020F0502020204030204" pitchFamily="34" charset="0"/>
              </a:rPr>
              <a:t>- new </a:t>
            </a:r>
            <a:r>
              <a:rPr lang="en-GB" sz="2000" dirty="0" err="1">
                <a:solidFill>
                  <a:srgbClr val="494949"/>
                </a:solidFill>
                <a:ea typeface="Calibri" panose="020F0502020204030204" pitchFamily="34" charset="0"/>
              </a:rPr>
              <a:t>dwellinghouses</a:t>
            </a:r>
            <a:r>
              <a:rPr lang="en-GB" sz="2000" dirty="0">
                <a:solidFill>
                  <a:srgbClr val="494949"/>
                </a:solidFill>
                <a:ea typeface="Calibri" panose="020F0502020204030204" pitchFamily="34" charset="0"/>
              </a:rPr>
              <a:t> on terrace buildings in use as </a:t>
            </a:r>
            <a:r>
              <a:rPr lang="en-GB" sz="2000" dirty="0" err="1">
                <a:solidFill>
                  <a:srgbClr val="494949"/>
                </a:solidFill>
                <a:ea typeface="Calibri" panose="020F0502020204030204" pitchFamily="34" charset="0"/>
              </a:rPr>
              <a:t>dwellinghouses</a:t>
            </a:r>
            <a:endParaRPr lang="en-GB" sz="2000" dirty="0">
              <a:solidFill>
                <a:srgbClr val="494949"/>
              </a:solidFill>
              <a:ea typeface="Calibri" panose="020F0502020204030204" pitchFamily="34" charset="0"/>
            </a:endParaRPr>
          </a:p>
          <a:p>
            <a:pPr marL="0" indent="0">
              <a:buNone/>
            </a:pPr>
            <a:r>
              <a:rPr lang="en-GB" sz="2000" b="1" dirty="0">
                <a:solidFill>
                  <a:srgbClr val="494949"/>
                </a:solidFill>
                <a:effectLst/>
                <a:latin typeface="Arial" panose="020B0604020202020204" pitchFamily="34" charset="0"/>
                <a:ea typeface="Calibri" panose="020F0502020204030204" pitchFamily="34" charset="0"/>
              </a:rPr>
              <a:t>Class AD </a:t>
            </a:r>
            <a:r>
              <a:rPr lang="en-GB" sz="2000" dirty="0">
                <a:solidFill>
                  <a:srgbClr val="494949"/>
                </a:solidFill>
                <a:effectLst/>
                <a:latin typeface="Arial" panose="020B0604020202020204" pitchFamily="34" charset="0"/>
                <a:ea typeface="Calibri" panose="020F0502020204030204" pitchFamily="34" charset="0"/>
              </a:rPr>
              <a:t>- new </a:t>
            </a:r>
            <a:r>
              <a:rPr lang="en-GB" sz="2000" dirty="0" err="1">
                <a:solidFill>
                  <a:srgbClr val="494949"/>
                </a:solidFill>
                <a:effectLst/>
                <a:latin typeface="Arial" panose="020B0604020202020204" pitchFamily="34" charset="0"/>
                <a:ea typeface="Calibri" panose="020F0502020204030204" pitchFamily="34" charset="0"/>
              </a:rPr>
              <a:t>dwellinghouses</a:t>
            </a:r>
            <a:r>
              <a:rPr lang="en-GB" sz="2000" dirty="0">
                <a:solidFill>
                  <a:srgbClr val="494949"/>
                </a:solidFill>
                <a:effectLst/>
                <a:latin typeface="Arial" panose="020B0604020202020204" pitchFamily="34" charset="0"/>
                <a:ea typeface="Calibri" panose="020F0502020204030204" pitchFamily="34" charset="0"/>
              </a:rPr>
              <a:t> on detached buildings in use as </a:t>
            </a:r>
            <a:r>
              <a:rPr lang="en-GB" sz="2000" dirty="0" err="1">
                <a:solidFill>
                  <a:srgbClr val="494949"/>
                </a:solidFill>
                <a:effectLst/>
                <a:latin typeface="Arial" panose="020B0604020202020204" pitchFamily="34" charset="0"/>
                <a:ea typeface="Calibri" panose="020F0502020204030204" pitchFamily="34" charset="0"/>
              </a:rPr>
              <a:t>dwellinghouses</a:t>
            </a:r>
            <a:endParaRPr lang="en-GB" sz="2000" dirty="0">
              <a:solidFill>
                <a:srgbClr val="494949"/>
              </a:solidFill>
              <a:effectLst/>
              <a:latin typeface="Arial" panose="020B060402020202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3943204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A1618-5820-45CA-8641-9ECA9670A0E9}"/>
              </a:ext>
            </a:extLst>
          </p:cNvPr>
          <p:cNvSpPr>
            <a:spLocks noGrp="1"/>
          </p:cNvSpPr>
          <p:nvPr>
            <p:ph type="title"/>
          </p:nvPr>
        </p:nvSpPr>
        <p:spPr/>
        <p:txBody>
          <a:bodyPr/>
          <a:lstStyle/>
          <a:p>
            <a:r>
              <a:rPr lang="en-GB" dirty="0"/>
              <a:t>Schedule 2 </a:t>
            </a:r>
            <a:br>
              <a:rPr lang="en-GB" dirty="0"/>
            </a:br>
            <a:r>
              <a:rPr lang="en-GB" dirty="0"/>
              <a:t>Part 1</a:t>
            </a:r>
            <a:br>
              <a:rPr lang="en-GB" dirty="0"/>
            </a:br>
            <a:r>
              <a:rPr lang="en-GB" dirty="0"/>
              <a:t>Class AA</a:t>
            </a:r>
          </a:p>
        </p:txBody>
      </p:sp>
      <p:sp>
        <p:nvSpPr>
          <p:cNvPr id="3" name="Content Placeholder 2">
            <a:extLst>
              <a:ext uri="{FF2B5EF4-FFF2-40B4-BE49-F238E27FC236}">
                <a16:creationId xmlns:a16="http://schemas.microsoft.com/office/drawing/2014/main" id="{AEEADDCD-A13F-4DA4-BD7D-D533519BF6CB}"/>
              </a:ext>
            </a:extLst>
          </p:cNvPr>
          <p:cNvSpPr>
            <a:spLocks noGrp="1"/>
          </p:cNvSpPr>
          <p:nvPr>
            <p:ph idx="1"/>
          </p:nvPr>
        </p:nvSpPr>
        <p:spPr/>
        <p:txBody>
          <a:bodyPr>
            <a:normAutofit fontScale="92500" lnSpcReduction="20000"/>
          </a:bodyPr>
          <a:lstStyle/>
          <a:p>
            <a:pPr marL="0" indent="0">
              <a:buNone/>
            </a:pPr>
            <a:r>
              <a:rPr lang="en-GB" sz="2000" dirty="0">
                <a:solidFill>
                  <a:srgbClr val="494949"/>
                </a:solidFill>
                <a:effectLst/>
                <a:latin typeface="Arial" panose="020B0604020202020204" pitchFamily="34" charset="0"/>
                <a:ea typeface="Calibri" panose="020F0502020204030204" pitchFamily="34" charset="0"/>
              </a:rPr>
              <a:t>Schedule 2 Part 1: </a:t>
            </a:r>
          </a:p>
          <a:p>
            <a:pPr marL="0" indent="0">
              <a:buNone/>
            </a:pPr>
            <a:r>
              <a:rPr lang="en-GB" sz="2000" dirty="0">
                <a:solidFill>
                  <a:srgbClr val="494949"/>
                </a:solidFill>
                <a:effectLst/>
                <a:latin typeface="Arial" panose="020B0604020202020204" pitchFamily="34" charset="0"/>
                <a:ea typeface="Calibri" panose="020F0502020204030204" pitchFamily="34" charset="0"/>
              </a:rPr>
              <a:t>Class AA enlargement of a </a:t>
            </a:r>
            <a:r>
              <a:rPr lang="en-GB" sz="2000" dirty="0" err="1">
                <a:solidFill>
                  <a:srgbClr val="494949"/>
                </a:solidFill>
                <a:effectLst/>
                <a:latin typeface="Arial" panose="020B0604020202020204" pitchFamily="34" charset="0"/>
                <a:ea typeface="Calibri" panose="020F0502020204030204" pitchFamily="34" charset="0"/>
              </a:rPr>
              <a:t>dwellinghouse</a:t>
            </a:r>
            <a:r>
              <a:rPr lang="en-GB" sz="2000" dirty="0">
                <a:solidFill>
                  <a:srgbClr val="494949"/>
                </a:solidFill>
                <a:effectLst/>
                <a:latin typeface="Arial" panose="020B0604020202020204" pitchFamily="34" charset="0"/>
                <a:ea typeface="Calibri" panose="020F0502020204030204" pitchFamily="34" charset="0"/>
              </a:rPr>
              <a:t> by construction of additional storeys</a:t>
            </a:r>
          </a:p>
          <a:p>
            <a:pPr marL="0" indent="0">
              <a:buNone/>
            </a:pPr>
            <a:endParaRPr lang="en-GB" sz="2000" dirty="0"/>
          </a:p>
          <a:p>
            <a:pPr marL="0" indent="0">
              <a:buNone/>
            </a:pPr>
            <a:r>
              <a:rPr lang="en-GB" sz="2000" dirty="0"/>
              <a:t>AA. The enlargement of a </a:t>
            </a:r>
            <a:r>
              <a:rPr lang="en-GB" sz="2000" dirty="0" err="1"/>
              <a:t>dwellinghouse</a:t>
            </a:r>
            <a:r>
              <a:rPr lang="en-GB" sz="2000" dirty="0"/>
              <a:t> consisting of the construction of—</a:t>
            </a:r>
          </a:p>
          <a:p>
            <a:pPr marL="0" indent="0">
              <a:buNone/>
            </a:pPr>
            <a:endParaRPr lang="en-GB" sz="2000" dirty="0"/>
          </a:p>
          <a:p>
            <a:pPr marL="0" indent="0">
              <a:buNone/>
            </a:pPr>
            <a:r>
              <a:rPr lang="en-GB" sz="2000" dirty="0"/>
              <a:t>(a) up to two additional storeys, where the existing </a:t>
            </a:r>
            <a:r>
              <a:rPr lang="en-GB" sz="2000" dirty="0" err="1"/>
              <a:t>dwellinghouse</a:t>
            </a:r>
            <a:r>
              <a:rPr lang="en-GB" sz="2000" dirty="0"/>
              <a:t> consists of two or more storeys; or</a:t>
            </a:r>
          </a:p>
          <a:p>
            <a:pPr marL="0" indent="0">
              <a:buNone/>
            </a:pPr>
            <a:endParaRPr lang="en-GB" sz="2000" dirty="0"/>
          </a:p>
          <a:p>
            <a:pPr marL="0" indent="0">
              <a:buNone/>
            </a:pPr>
            <a:r>
              <a:rPr lang="en-GB" sz="2000" dirty="0"/>
              <a:t>(b) one additional storey, where the existing </a:t>
            </a:r>
            <a:r>
              <a:rPr lang="en-GB" sz="2000" dirty="0" err="1"/>
              <a:t>dwellinghouse</a:t>
            </a:r>
            <a:r>
              <a:rPr lang="en-GB" sz="2000" dirty="0"/>
              <a:t> consists of  one storey,</a:t>
            </a:r>
          </a:p>
          <a:p>
            <a:pPr marL="0" indent="0">
              <a:buNone/>
            </a:pPr>
            <a:endParaRPr lang="en-GB" sz="2000" dirty="0"/>
          </a:p>
          <a:p>
            <a:pPr marL="0" indent="0">
              <a:buNone/>
            </a:pPr>
            <a:r>
              <a:rPr lang="en-GB" sz="2000" dirty="0"/>
              <a:t>immediately above the topmost storey of the </a:t>
            </a:r>
            <a:r>
              <a:rPr lang="en-GB" sz="2000" dirty="0" err="1"/>
              <a:t>dwellinghouse</a:t>
            </a:r>
            <a:r>
              <a:rPr lang="en-GB" sz="2000" dirty="0"/>
              <a:t>, together with any engineering operations reasonably necessary for the purpose of that construction</a:t>
            </a:r>
          </a:p>
          <a:p>
            <a:endParaRPr lang="en-GB" dirty="0"/>
          </a:p>
        </p:txBody>
      </p:sp>
    </p:spTree>
    <p:extLst>
      <p:ext uri="{BB962C8B-B14F-4D97-AF65-F5344CB8AC3E}">
        <p14:creationId xmlns:p14="http://schemas.microsoft.com/office/powerpoint/2010/main" val="3940992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5F5EFCF-89A1-478D-9315-A3159AE8CD4C}"/>
              </a:ext>
            </a:extLst>
          </p:cNvPr>
          <p:cNvSpPr>
            <a:spLocks noGrp="1"/>
          </p:cNvSpPr>
          <p:nvPr>
            <p:ph idx="1"/>
          </p:nvPr>
        </p:nvSpPr>
        <p:spPr>
          <a:xfrm>
            <a:off x="3540154" y="671119"/>
            <a:ext cx="7885652" cy="5313629"/>
          </a:xfrm>
        </p:spPr>
        <p:txBody>
          <a:bodyPr>
            <a:normAutofit fontScale="850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Class AA development is </a:t>
            </a:r>
            <a:r>
              <a:rPr kumimoji="0" lang="en-GB" sz="1600" b="1" i="0" u="sng" strike="noStrike" kern="1200" cap="none" spc="0" normalizeH="0" baseline="0" noProof="0" dirty="0">
                <a:ln>
                  <a:noFill/>
                </a:ln>
                <a:solidFill>
                  <a:prstClr val="black"/>
                </a:solidFill>
                <a:effectLst/>
                <a:uLnTx/>
                <a:uFillTx/>
                <a:latin typeface="Arial" pitchFamily="34" charset="0"/>
                <a:ea typeface="+mn-ea"/>
                <a:cs typeface="Arial" pitchFamily="34" charset="0"/>
              </a:rPr>
              <a:t>not</a:t>
            </a:r>
            <a:r>
              <a:rPr kumimoji="0" lang="en-GB"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permitted if:</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(a)Development was allowed under M, N, O, P, PA or Q</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(b)</a:t>
            </a:r>
            <a:r>
              <a:rPr kumimoji="0" lang="en-GB"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Article 2(3) land (Conservation Area) or SSSI</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(c) </a:t>
            </a:r>
            <a:r>
              <a:rPr kumimoji="0" lang="en-GB" sz="1200" b="0" i="0" u="none" strike="noStrike" kern="1200" cap="none" spc="0" normalizeH="0" baseline="0" noProof="0" dirty="0" err="1">
                <a:ln>
                  <a:noFill/>
                </a:ln>
                <a:solidFill>
                  <a:srgbClr val="FF0000"/>
                </a:solidFill>
                <a:effectLst/>
                <a:uLnTx/>
                <a:uFillTx/>
                <a:latin typeface="Arial" pitchFamily="34" charset="0"/>
                <a:ea typeface="+mn-ea"/>
                <a:cs typeface="Arial" pitchFamily="34" charset="0"/>
              </a:rPr>
              <a:t>Dwellinghouse</a:t>
            </a:r>
            <a:r>
              <a:rPr kumimoji="0" lang="en-GB"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constructed before 1</a:t>
            </a:r>
            <a:r>
              <a:rPr kumimoji="0" lang="en-GB" sz="1200" b="0" i="0" u="none" strike="noStrike" kern="1200" cap="none" spc="0" normalizeH="0" baseline="30000" noProof="0" dirty="0">
                <a:ln>
                  <a:noFill/>
                </a:ln>
                <a:solidFill>
                  <a:srgbClr val="FF0000"/>
                </a:solidFill>
                <a:effectLst/>
                <a:uLnTx/>
                <a:uFillTx/>
                <a:latin typeface="Arial" pitchFamily="34" charset="0"/>
                <a:ea typeface="+mn-ea"/>
                <a:cs typeface="Arial" pitchFamily="34" charset="0"/>
              </a:rPr>
              <a:t>st</a:t>
            </a:r>
            <a:r>
              <a:rPr kumimoji="0" lang="en-GB"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July 1948 or after 28</a:t>
            </a:r>
            <a:r>
              <a:rPr kumimoji="0" lang="en-GB" sz="1200" b="0" i="0" u="none" strike="noStrike" kern="1200" cap="none" spc="0" normalizeH="0" baseline="30000" noProof="0" dirty="0">
                <a:ln>
                  <a:noFill/>
                </a:ln>
                <a:solidFill>
                  <a:srgbClr val="FF0000"/>
                </a:solidFill>
                <a:effectLst/>
                <a:uLnTx/>
                <a:uFillTx/>
                <a:latin typeface="Arial" pitchFamily="34" charset="0"/>
                <a:ea typeface="+mn-ea"/>
                <a:cs typeface="Arial" pitchFamily="34" charset="0"/>
              </a:rPr>
              <a:t>th</a:t>
            </a:r>
            <a:r>
              <a:rPr kumimoji="0" lang="en-GB"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rPr>
              <a:t> October 2018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200" b="0" i="0" u="none" strike="noStrike" kern="1200" cap="none" spc="0" normalizeH="0" baseline="0" noProof="0" dirty="0">
              <a:ln>
                <a:noFill/>
              </a:ln>
              <a:solidFill>
                <a:srgbClr val="FF0000"/>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(d) The existing dwelling has been enlarged by one or more storeys already</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 Height of the highest part of the roof would exceed 18m</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 following the development the height of the highest part of the roof of the </a:t>
            </a:r>
            <a:r>
              <a:rPr kumimoji="0" lang="en-GB"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would exceed the height of the highest part of the roof of the existing </a:t>
            </a:r>
            <a:r>
              <a:rPr kumimoji="0" lang="en-GB"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by more than—</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3.5 metres, where the existing </a:t>
            </a:r>
            <a:r>
              <a:rPr kumimoji="0" lang="en-GB"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consists of one storey; or</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7 metres, where the existing </a:t>
            </a:r>
            <a:r>
              <a:rPr kumimoji="0" lang="en-GB"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consists of more than one storey;</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(g) the </a:t>
            </a:r>
            <a:r>
              <a:rPr kumimoji="0" lang="en-GB"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is not detached and following the development the height of the highest part of its roof would exceed by more than 3.5 metres—</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in the case of a semi-detached house, the height of the highest part of the roof of the building with which it shares a party wall (or, as the case may be, which has a main wall adjoining its main wall); or</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(ii) in the case of a terrace house, the height of the highest part of the roof of every other building in the row in which it is situated;</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(h) the floor to ceiling height of any additional storey, measured internally, would exceed the lower of—</a:t>
            </a:r>
          </a:p>
          <a:p>
            <a:pPr marL="285750" marR="0" lvl="0" indent="-285750" algn="just" defTabSz="914400" rtl="0" eaLnBrk="1" fontAlgn="auto" latinLnBrk="0" hangingPunct="1">
              <a:lnSpc>
                <a:spcPct val="100000"/>
              </a:lnSpc>
              <a:spcBef>
                <a:spcPct val="20000"/>
              </a:spcBef>
              <a:spcAft>
                <a:spcPts val="0"/>
              </a:spcAft>
              <a:buClrTx/>
              <a:buSzTx/>
              <a:buFont typeface="Arial" pitchFamily="34" charset="0"/>
              <a:buAutoNum type="romanLcParenBoth"/>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3 metres; or(ii) the floor to ceiling height, measured internally, of any storey of the principal part of the</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existing </a:t>
            </a:r>
            <a:r>
              <a:rPr kumimoji="0" lang="en-GB"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kumimoji="0" lang="en-GB"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i</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any additional storey is constructed other than on the principal part of the </a:t>
            </a:r>
            <a:r>
              <a:rPr kumimoji="0" lang="en-GB"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(j) the development would include the provision of visible support structures on or attached to the exterior of the </a:t>
            </a:r>
            <a:r>
              <a:rPr kumimoji="0" lang="en-GB"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upon completion of the development; or</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(k) the development would include any engineering operations other than works within the curtilage of the </a:t>
            </a:r>
            <a:r>
              <a:rPr kumimoji="0" lang="en-GB" sz="12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dwellinghouse</a:t>
            </a:r>
            <a:r>
              <a:rPr kumimoji="0" lang="en-GB" sz="12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to strengthen its existing walls or existing foundations.</a:t>
            </a:r>
          </a:p>
          <a:p>
            <a:endParaRPr lang="en-GB" dirty="0"/>
          </a:p>
        </p:txBody>
      </p:sp>
    </p:spTree>
    <p:extLst>
      <p:ext uri="{BB962C8B-B14F-4D97-AF65-F5344CB8AC3E}">
        <p14:creationId xmlns:p14="http://schemas.microsoft.com/office/powerpoint/2010/main" val="1538498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B3E3-6016-47A4-80A4-2221AB18BAE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184F435-F658-4902-9815-A9372AE0A5A8}"/>
              </a:ext>
            </a:extLst>
          </p:cNvPr>
          <p:cNvSpPr>
            <a:spLocks noGrp="1"/>
          </p:cNvSpPr>
          <p:nvPr>
            <p:ph idx="1"/>
          </p:nvPr>
        </p:nvSpPr>
        <p:spPr/>
        <p:txBody>
          <a:bodyPr>
            <a:normAutofit fontScale="92500" lnSpcReduction="10000"/>
          </a:bodyPr>
          <a:lstStyle/>
          <a:p>
            <a:pPr marL="0" indent="0">
              <a:buNone/>
            </a:pPr>
            <a:r>
              <a:rPr lang="en-GB" sz="2000" dirty="0"/>
              <a:t>Class AA is also subject to conditions: </a:t>
            </a:r>
          </a:p>
          <a:p>
            <a:pPr marL="0" indent="0">
              <a:buNone/>
            </a:pPr>
            <a:endParaRPr lang="en-GB" sz="2000" dirty="0"/>
          </a:p>
          <a:p>
            <a:pPr marL="514350" indent="-514350">
              <a:buAutoNum type="alphaLcParenBoth"/>
            </a:pPr>
            <a:r>
              <a:rPr lang="en-GB" sz="2000" dirty="0"/>
              <a:t>the materials used in any exterior work must be of a similar appearance to those used in the construction of the exterior of the existing </a:t>
            </a:r>
            <a:r>
              <a:rPr lang="en-GB" sz="2000" dirty="0" err="1"/>
              <a:t>dwellinghouse</a:t>
            </a:r>
            <a:r>
              <a:rPr lang="en-GB" sz="2000" dirty="0"/>
              <a:t>;</a:t>
            </a:r>
          </a:p>
          <a:p>
            <a:pPr marL="514350" indent="-514350">
              <a:buAutoNum type="alphaLcParenBoth"/>
            </a:pPr>
            <a:r>
              <a:rPr lang="en-GB" sz="2000" dirty="0"/>
              <a:t>(b) the development must not include a window in any wall or roof slope forming a side elevation of the dwelling house;</a:t>
            </a:r>
          </a:p>
          <a:p>
            <a:pPr marL="0" indent="0">
              <a:buNone/>
            </a:pPr>
            <a:endParaRPr lang="en-GB" sz="2000" dirty="0"/>
          </a:p>
          <a:p>
            <a:pPr marL="0" indent="0">
              <a:buNone/>
            </a:pPr>
            <a:r>
              <a:rPr lang="en-GB" sz="2000" dirty="0"/>
              <a:t>(c) the roof pitch of the principal part of the </a:t>
            </a:r>
            <a:r>
              <a:rPr lang="en-GB" sz="2000" dirty="0" err="1"/>
              <a:t>dwellinghouse</a:t>
            </a:r>
            <a:r>
              <a:rPr lang="en-GB" sz="2000" dirty="0"/>
              <a:t> following the development must be the same as the roof pitch of the existing </a:t>
            </a:r>
            <a:r>
              <a:rPr lang="en-GB" sz="2000" dirty="0" err="1"/>
              <a:t>dwellinghouse</a:t>
            </a:r>
            <a:r>
              <a:rPr lang="en-GB" sz="2000" dirty="0"/>
              <a:t>; and</a:t>
            </a:r>
          </a:p>
          <a:p>
            <a:pPr marL="0" indent="0">
              <a:buNone/>
            </a:pPr>
            <a:endParaRPr lang="en-GB" sz="2000" dirty="0"/>
          </a:p>
          <a:p>
            <a:pPr marL="0" indent="0">
              <a:buNone/>
            </a:pPr>
            <a:r>
              <a:rPr lang="en-GB" sz="2000" dirty="0"/>
              <a:t>(d) following the development, the </a:t>
            </a:r>
            <a:r>
              <a:rPr lang="en-GB" sz="2000" dirty="0" err="1"/>
              <a:t>dwellinghouse</a:t>
            </a:r>
            <a:r>
              <a:rPr lang="en-GB" sz="2000" dirty="0"/>
              <a:t> must be used as a </a:t>
            </a:r>
            <a:r>
              <a:rPr lang="en-GB" sz="2000" dirty="0" err="1"/>
              <a:t>dwellinghouse</a:t>
            </a:r>
            <a:r>
              <a:rPr lang="en-GB" sz="2000" dirty="0"/>
              <a:t> within the meaning of Class C3 of the Schedule to the Use Classes Order and for no other purpose, except to the extent that the other purpose is ancillary to the primary use as a </a:t>
            </a:r>
            <a:r>
              <a:rPr lang="en-GB" sz="2000" dirty="0" err="1"/>
              <a:t>dwellinghouse</a:t>
            </a:r>
            <a:r>
              <a:rPr lang="en-GB" sz="2000" dirty="0"/>
              <a:t>.</a:t>
            </a:r>
          </a:p>
          <a:p>
            <a:endParaRPr lang="en-GB" dirty="0"/>
          </a:p>
        </p:txBody>
      </p:sp>
    </p:spTree>
    <p:extLst>
      <p:ext uri="{BB962C8B-B14F-4D97-AF65-F5344CB8AC3E}">
        <p14:creationId xmlns:p14="http://schemas.microsoft.com/office/powerpoint/2010/main" val="1474312556"/>
      </p:ext>
    </p:extLst>
  </p:cSld>
  <p:clrMapOvr>
    <a:masterClrMapping/>
  </p:clrMapOvr>
</p:sld>
</file>

<file path=ppt/theme/theme1.xml><?xml version="1.0" encoding="utf-8"?>
<a:theme xmlns:a="http://schemas.openxmlformats.org/drawingml/2006/main" name="East Suffolk PowerPoint templat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East Suffolk PowerPoint template" id="{3F66D8B9-C0AA-4FA0-9001-F628B3B83644}" vid="{D2BB09CA-8FA3-44D7-97C1-A4C0DB15B6E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E9B0719398FD45B8DCA333FCF61B84" ma:contentTypeVersion="" ma:contentTypeDescription="Create a new document." ma:contentTypeScope="" ma:versionID="1c7301cd015dd70920f1db8e5a149c51">
  <xsd:schema xmlns:xsd="http://www.w3.org/2001/XMLSchema" xmlns:xs="http://www.w3.org/2001/XMLSchema" xmlns:p="http://schemas.microsoft.com/office/2006/metadata/properties" targetNamespace="http://schemas.microsoft.com/office/2006/metadata/properties" ma:root="true" ma:fieldsID="eb7f000842a2350260e16ba47915d28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Project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1814B3-33A3-45CB-8D58-386D2F8A7A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23A8A93-0F29-4686-97FF-7AACC6244A29}">
  <ds:schemaRefs>
    <ds:schemaRef ds:uri="http://schemas.microsoft.com/sharepoint/v3/contenttype/forms"/>
  </ds:schemaRefs>
</ds:datastoreItem>
</file>

<file path=customXml/itemProps3.xml><?xml version="1.0" encoding="utf-8"?>
<ds:datastoreItem xmlns:ds="http://schemas.openxmlformats.org/officeDocument/2006/customXml" ds:itemID="{4FEDB6DE-564F-4BB9-A09C-49535197434E}">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251</TotalTime>
  <Words>9128</Words>
  <Application>Microsoft Office PowerPoint</Application>
  <PresentationFormat>Widescreen</PresentationFormat>
  <Paragraphs>522</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&amp;quot</vt:lpstr>
      <vt:lpstr>Arial</vt:lpstr>
      <vt:lpstr>Calibri</vt:lpstr>
      <vt:lpstr>Corbel</vt:lpstr>
      <vt:lpstr>Times New Roman</vt:lpstr>
      <vt:lpstr>Wingdings 2</vt:lpstr>
      <vt:lpstr>East Suffolk PowerPoint template</vt:lpstr>
      <vt:lpstr>       </vt:lpstr>
      <vt:lpstr>GPDO</vt:lpstr>
      <vt:lpstr>GPDO Part 3</vt:lpstr>
      <vt:lpstr>GPDO Part 3</vt:lpstr>
      <vt:lpstr>GPDO Part 3</vt:lpstr>
      <vt:lpstr>Schedule 2   </vt:lpstr>
      <vt:lpstr>Schedule 2  Part 1 Class AA</vt:lpstr>
      <vt:lpstr>PowerPoint Presentation</vt:lpstr>
      <vt:lpstr>PowerPoint Presentation</vt:lpstr>
      <vt:lpstr>PowerPoint Presentation</vt:lpstr>
      <vt:lpstr>PowerPoint Presentation</vt:lpstr>
      <vt:lpstr>Schedule 2 Part 20 Class ZA</vt:lpstr>
      <vt:lpstr>PowerPoint Presentation</vt:lpstr>
      <vt:lpstr>PowerPoint Presentation</vt:lpstr>
      <vt:lpstr>PowerPoint Presentation</vt:lpstr>
      <vt:lpstr>PowerPoint Presentation</vt:lpstr>
      <vt:lpstr>Schedule 2 Part 20 Class AA</vt:lpstr>
      <vt:lpstr>PowerPoint Presentation</vt:lpstr>
      <vt:lpstr>PowerPoint Presentation</vt:lpstr>
      <vt:lpstr>Schedule 2 Part 20 Class AB</vt:lpstr>
      <vt:lpstr>PowerPoint Presentation</vt:lpstr>
      <vt:lpstr>PowerPoint Presentation</vt:lpstr>
      <vt:lpstr>PowerPoint Presentation</vt:lpstr>
      <vt:lpstr>Schedule 2 Part 20 Class AC</vt:lpstr>
      <vt:lpstr>PowerPoint Presentation</vt:lpstr>
      <vt:lpstr>PowerPoint Presentation</vt:lpstr>
      <vt:lpstr>PowerPoint Presentation</vt:lpstr>
      <vt:lpstr>Schedule 2 Part 20 Class 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Classes Order</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x  DC/20/1627/VOC Variation of Condition 2 on Application DC/19/2270/FUL (Conversion of outbuilding to guest accommodation and erection of new swimming pool building both to be used in conjunction with the existing physiotherapy practice, and alterations to driveway/parking areas.)  7 Main Road, Westerfield, IP6 9BZ</dc:title>
  <dc:creator>Natalie Webb</dc:creator>
  <cp:lastModifiedBy>Lisa Mills</cp:lastModifiedBy>
  <cp:revision>26</cp:revision>
  <dcterms:created xsi:type="dcterms:W3CDTF">2020-06-10T15:25:19Z</dcterms:created>
  <dcterms:modified xsi:type="dcterms:W3CDTF">2020-09-14T13:09:00Z</dcterms:modified>
</cp:coreProperties>
</file>