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9" r:id="rId2"/>
    <p:sldId id="257" r:id="rId3"/>
    <p:sldId id="338" r:id="rId4"/>
    <p:sldId id="339" r:id="rId5"/>
    <p:sldId id="400" r:id="rId6"/>
    <p:sldId id="340" r:id="rId7"/>
    <p:sldId id="341" r:id="rId8"/>
    <p:sldId id="342" r:id="rId9"/>
    <p:sldId id="344" r:id="rId10"/>
    <p:sldId id="345" r:id="rId11"/>
    <p:sldId id="346" r:id="rId12"/>
    <p:sldId id="347" r:id="rId13"/>
    <p:sldId id="348" r:id="rId14"/>
    <p:sldId id="349" r:id="rId15"/>
    <p:sldId id="350" r:id="rId16"/>
    <p:sldId id="343" r:id="rId17"/>
    <p:sldId id="351" r:id="rId18"/>
    <p:sldId id="352"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3" r:id="rId37"/>
    <p:sldId id="371" r:id="rId38"/>
    <p:sldId id="372" r:id="rId39"/>
    <p:sldId id="374" r:id="rId40"/>
    <p:sldId id="375" r:id="rId41"/>
    <p:sldId id="376" r:id="rId42"/>
    <p:sldId id="377" r:id="rId43"/>
    <p:sldId id="378" r:id="rId44"/>
    <p:sldId id="379" r:id="rId45"/>
    <p:sldId id="380" r:id="rId46"/>
    <p:sldId id="381" r:id="rId47"/>
    <p:sldId id="382" r:id="rId48"/>
    <p:sldId id="383" r:id="rId49"/>
    <p:sldId id="384" r:id="rId50"/>
    <p:sldId id="385" r:id="rId51"/>
    <p:sldId id="386" r:id="rId52"/>
    <p:sldId id="387" r:id="rId53"/>
    <p:sldId id="388" r:id="rId54"/>
    <p:sldId id="389" r:id="rId55"/>
    <p:sldId id="390" r:id="rId56"/>
    <p:sldId id="391" r:id="rId57"/>
    <p:sldId id="392" r:id="rId58"/>
    <p:sldId id="393" r:id="rId59"/>
    <p:sldId id="394" r:id="rId60"/>
    <p:sldId id="395" r:id="rId61"/>
    <p:sldId id="396" r:id="rId62"/>
    <p:sldId id="397" r:id="rId63"/>
    <p:sldId id="398" r:id="rId64"/>
    <p:sldId id="399"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ED7D31"/>
    <a:srgbClr val="C6007E"/>
    <a:srgbClr val="FF9933"/>
    <a:srgbClr val="FFFFFF"/>
    <a:srgbClr val="FF9021"/>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100" d="100"/>
          <a:sy n="100" d="100"/>
        </p:scale>
        <p:origin x="72" y="162"/>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6E1EC-2E6E-4AB9-A9B2-91B432E520D9}" type="datetimeFigureOut">
              <a:rPr lang="en-GB" smtClean="0"/>
              <a:t>28/09/2020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E403E-C9D8-4202-AF8A-FF4ADBA2BABE}" type="slidenum">
              <a:rPr lang="en-GB" smtClean="0"/>
              <a:t>‹#›</a:t>
            </a:fld>
            <a:endParaRPr lang="en-GB"/>
          </a:p>
        </p:txBody>
      </p:sp>
    </p:spTree>
    <p:extLst>
      <p:ext uri="{BB962C8B-B14F-4D97-AF65-F5344CB8AC3E}">
        <p14:creationId xmlns:p14="http://schemas.microsoft.com/office/powerpoint/2010/main" val="4006101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3E403E-C9D8-4202-AF8A-FF4ADBA2BABE}" type="slidenum">
              <a:rPr lang="en-GB" smtClean="0"/>
              <a:t>1</a:t>
            </a:fld>
            <a:endParaRPr lang="en-GB"/>
          </a:p>
        </p:txBody>
      </p:sp>
    </p:spTree>
    <p:extLst>
      <p:ext uri="{BB962C8B-B14F-4D97-AF65-F5344CB8AC3E}">
        <p14:creationId xmlns:p14="http://schemas.microsoft.com/office/powerpoint/2010/main" val="203960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AAF032-4810-4858-8D2C-DEFB70C62528}" type="slidenum">
              <a:rPr lang="en-GB" smtClean="0"/>
              <a:t>2</a:t>
            </a:fld>
            <a:endParaRPr lang="en-GB"/>
          </a:p>
        </p:txBody>
      </p:sp>
    </p:spTree>
    <p:extLst>
      <p:ext uri="{BB962C8B-B14F-4D97-AF65-F5344CB8AC3E}">
        <p14:creationId xmlns:p14="http://schemas.microsoft.com/office/powerpoint/2010/main" val="3994863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9" name="Table 8"/>
          <p:cNvGraphicFramePr>
            <a:graphicFrameLocks noGrp="1"/>
          </p:cNvGraphicFramePr>
          <p:nvPr userDrawn="1">
            <p:extLst>
              <p:ext uri="{D42A27DB-BD31-4B8C-83A1-F6EECF244321}">
                <p14:modId xmlns:p14="http://schemas.microsoft.com/office/powerpoint/2010/main" val="2786145487"/>
              </p:ext>
            </p:extLst>
          </p:nvPr>
        </p:nvGraphicFramePr>
        <p:xfrm>
          <a:off x="0" y="3602038"/>
          <a:ext cx="12192000" cy="3255962"/>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495685043"/>
                    </a:ext>
                  </a:extLst>
                </a:gridCol>
              </a:tblGrid>
              <a:tr h="3255962">
                <a:tc>
                  <a:txBody>
                    <a:bodyPr/>
                    <a:lstStyle/>
                    <a:p>
                      <a:endParaRPr lang="en-GB" dirty="0"/>
                    </a:p>
                  </a:txBody>
                  <a:tcPr>
                    <a:solidFill>
                      <a:srgbClr val="C6007E"/>
                    </a:solidFill>
                  </a:tcPr>
                </a:tc>
                <a:extLst>
                  <a:ext uri="{0D108BD9-81ED-4DB2-BD59-A6C34878D82A}">
                    <a16:rowId xmlns:a16="http://schemas.microsoft.com/office/drawing/2014/main" val="4114905522"/>
                  </a:ext>
                </a:extLst>
              </a:tr>
            </a:tbl>
          </a:graphicData>
        </a:graphic>
      </p:graphicFrame>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EVENT NAME</a:t>
            </a:r>
            <a:endParaRPr lang="en-GB"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EVENT DATE</a:t>
            </a:r>
            <a:endParaRPr lang="en-GB" dirty="0"/>
          </a:p>
        </p:txBody>
      </p:sp>
      <p:sp>
        <p:nvSpPr>
          <p:cNvPr id="4" name="Date Placeholder 3"/>
          <p:cNvSpPr>
            <a:spLocks noGrp="1"/>
          </p:cNvSpPr>
          <p:nvPr>
            <p:ph type="dt" sz="half" idx="10"/>
          </p:nvPr>
        </p:nvSpPr>
        <p:spPr/>
        <p:txBody>
          <a:bodyPr/>
          <a:lstStyle/>
          <a:p>
            <a:fld id="{9EF633B6-29D5-4AD5-AEFE-03FA706A3BCF}" type="datetimeFigureOut">
              <a:rPr lang="en-GB" smtClean="0"/>
              <a:t>28/09/2020</a:t>
            </a:fld>
            <a:endParaRPr lang="en-GB"/>
          </a:p>
        </p:txBody>
      </p:sp>
      <p:sp>
        <p:nvSpPr>
          <p:cNvPr id="5" name="Footer Placeholder 4"/>
          <p:cNvSpPr>
            <a:spLocks noGrp="1"/>
          </p:cNvSpPr>
          <p:nvPr>
            <p:ph type="ftr" sz="quarter" idx="11"/>
          </p:nvPr>
        </p:nvSpPr>
        <p:spPr/>
        <p:txBody>
          <a:bodyPr/>
          <a:lstStyle/>
          <a:p>
            <a:r>
              <a:rPr lang="en-GB" dirty="0"/>
              <a:t>andrea@Pellegram.co.uk</a:t>
            </a:r>
          </a:p>
        </p:txBody>
      </p:sp>
      <p:pic>
        <p:nvPicPr>
          <p:cNvPr id="7" name="Picture 6"/>
          <p:cNvPicPr>
            <a:picLocks noChangeAspect="1"/>
          </p:cNvPicPr>
          <p:nvPr userDrawn="1"/>
        </p:nvPicPr>
        <p:blipFill>
          <a:blip r:embed="rId2"/>
          <a:stretch>
            <a:fillRect/>
          </a:stretch>
        </p:blipFill>
        <p:spPr>
          <a:xfrm>
            <a:off x="0" y="0"/>
            <a:ext cx="12192000" cy="170688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68000" y="58959"/>
            <a:ext cx="1170468" cy="1004445"/>
          </a:xfrm>
          <a:prstGeom prst="rect">
            <a:avLst/>
          </a:prstGeom>
        </p:spPr>
      </p:pic>
    </p:spTree>
    <p:extLst>
      <p:ext uri="{BB962C8B-B14F-4D97-AF65-F5344CB8AC3E}">
        <p14:creationId xmlns:p14="http://schemas.microsoft.com/office/powerpoint/2010/main" val="174330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F633B6-29D5-4AD5-AEFE-03FA706A3BCF}"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1624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3520871744"/>
              </p:ext>
            </p:extLst>
          </p:nvPr>
        </p:nvGraphicFramePr>
        <p:xfrm>
          <a:off x="0" y="0"/>
          <a:ext cx="12192002" cy="1701800"/>
        </p:xfrm>
        <a:graphic>
          <a:graphicData uri="http://schemas.openxmlformats.org/drawingml/2006/table">
            <a:tbl>
              <a:tblPr firstRow="1" bandRow="1"/>
              <a:tblGrid>
                <a:gridCol w="12192002">
                  <a:extLst>
                    <a:ext uri="{9D8B030D-6E8A-4147-A177-3AD203B41FA5}">
                      <a16:colId xmlns:a16="http://schemas.microsoft.com/office/drawing/2014/main" val="20000"/>
                    </a:ext>
                  </a:extLst>
                </a:gridCol>
              </a:tblGrid>
              <a:tr h="127000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GB" dirty="0">
                        <a:solidFill>
                          <a:srgbClr val="D60093"/>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6007E"/>
                    </a:solidFill>
                  </a:tcPr>
                </a:tc>
                <a:extLst>
                  <a:ext uri="{0D108BD9-81ED-4DB2-BD59-A6C34878D82A}">
                    <a16:rowId xmlns:a16="http://schemas.microsoft.com/office/drawing/2014/main" val="10000"/>
                  </a:ext>
                </a:extLst>
              </a:tr>
              <a:tr h="1016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00" dirty="0">
                        <a:solidFill>
                          <a:srgbClr val="D60093"/>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ysClr val="window" lastClr="FFFFFF">
                        <a:lumMod val="65000"/>
                      </a:sysClr>
                    </a:solidFill>
                  </a:tcPr>
                </a:tc>
                <a:extLst>
                  <a:ext uri="{0D108BD9-81ED-4DB2-BD59-A6C34878D82A}">
                    <a16:rowId xmlns:a16="http://schemas.microsoft.com/office/drawing/2014/main" val="10001"/>
                  </a:ext>
                </a:extLst>
              </a:tr>
              <a:tr h="33020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050" dirty="0">
                        <a:solidFill>
                          <a:srgbClr val="D60093"/>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B00"/>
                    </a:solidFill>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a:xfrm>
            <a:off x="419100" y="70328"/>
            <a:ext cx="10515600" cy="1325563"/>
          </a:xfrm>
        </p:spPr>
        <p:txBody>
          <a:bodyPr>
            <a:normAutofit/>
          </a:bodyPr>
          <a:lstStyle>
            <a:lvl1pPr>
              <a:defRPr sz="4800" b="1">
                <a:solidFill>
                  <a:schemeClr val="accent4">
                    <a:lumMod val="40000"/>
                    <a:lumOff val="60000"/>
                  </a:schemeClr>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4400" b="1">
                <a:solidFill>
                  <a:schemeClr val="tx1"/>
                </a:solidFill>
              </a:defRPr>
            </a:lvl1pPr>
            <a:lvl2pPr>
              <a:defRPr sz="4000" b="1"/>
            </a:lvl2pPr>
            <a:lvl3pPr>
              <a:defRPr sz="3600" b="1"/>
            </a:lvl3pPr>
            <a:lvl4pPr>
              <a:defRPr sz="3200" b="1"/>
            </a:lvl4pPr>
            <a:lvl5pPr>
              <a:defRPr sz="32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EF633B6-29D5-4AD5-AEFE-03FA706A3BCF}" type="datetimeFigureOut">
              <a:rPr lang="en-GB" smtClean="0"/>
              <a:t>28/09/2020</a:t>
            </a:fld>
            <a:endParaRPr lang="en-GB"/>
          </a:p>
        </p:txBody>
      </p:sp>
      <p:pic>
        <p:nvPicPr>
          <p:cNvPr id="7" name="Picture 6"/>
          <p:cNvPicPr>
            <a:picLocks noChangeAspect="1"/>
          </p:cNvPicPr>
          <p:nvPr userDrawn="1"/>
        </p:nvPicPr>
        <p:blipFill>
          <a:blip r:embed="rId2"/>
          <a:stretch>
            <a:fillRect/>
          </a:stretch>
        </p:blipFill>
        <p:spPr>
          <a:xfrm>
            <a:off x="10602679" y="0"/>
            <a:ext cx="1270145" cy="1089983"/>
          </a:xfrm>
          <a:prstGeom prst="rect">
            <a:avLst/>
          </a:prstGeom>
        </p:spPr>
      </p:pic>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296012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9" name="Table 8"/>
          <p:cNvGraphicFramePr>
            <a:graphicFrameLocks noGrp="1"/>
          </p:cNvGraphicFramePr>
          <p:nvPr userDrawn="1">
            <p:extLst>
              <p:ext uri="{D42A27DB-BD31-4B8C-83A1-F6EECF244321}">
                <p14:modId xmlns:p14="http://schemas.microsoft.com/office/powerpoint/2010/main" val="214120939"/>
              </p:ext>
            </p:extLst>
          </p:nvPr>
        </p:nvGraphicFramePr>
        <p:xfrm>
          <a:off x="0" y="0"/>
          <a:ext cx="12192002" cy="1701800"/>
        </p:xfrm>
        <a:graphic>
          <a:graphicData uri="http://schemas.openxmlformats.org/drawingml/2006/table">
            <a:tbl>
              <a:tblPr firstRow="1" bandRow="1">
                <a:tableStyleId>{5C22544A-7EE6-4342-B048-85BDC9FD1C3A}</a:tableStyleId>
              </a:tblPr>
              <a:tblGrid>
                <a:gridCol w="12192002">
                  <a:extLst>
                    <a:ext uri="{9D8B030D-6E8A-4147-A177-3AD203B41FA5}">
                      <a16:colId xmlns:a16="http://schemas.microsoft.com/office/drawing/2014/main" val="20000"/>
                    </a:ext>
                  </a:extLst>
                </a:gridCol>
              </a:tblGrid>
              <a:tr h="1270000">
                <a:tc>
                  <a:txBody>
                    <a:bodyPr/>
                    <a:lstStyle/>
                    <a:p>
                      <a:endParaRPr lang="en-GB" dirty="0">
                        <a:solidFill>
                          <a:srgbClr val="D60093"/>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6007E"/>
                    </a:solidFill>
                  </a:tcPr>
                </a:tc>
                <a:extLst>
                  <a:ext uri="{0D108BD9-81ED-4DB2-BD59-A6C34878D82A}">
                    <a16:rowId xmlns:a16="http://schemas.microsoft.com/office/drawing/2014/main" val="10000"/>
                  </a:ext>
                </a:extLst>
              </a:tr>
              <a:tr h="101600">
                <a:tc>
                  <a:txBody>
                    <a:bodyPr/>
                    <a:lstStyle/>
                    <a:p>
                      <a:endParaRPr lang="en-GB" sz="100" dirty="0">
                        <a:solidFill>
                          <a:srgbClr val="D60093"/>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0200">
                <a:tc>
                  <a:txBody>
                    <a:bodyPr/>
                    <a:lstStyle/>
                    <a:p>
                      <a:endParaRPr lang="en-GB" sz="1050" dirty="0">
                        <a:solidFill>
                          <a:srgbClr val="D60093"/>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B00"/>
                    </a:solidFill>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lvl1pPr>
              <a:defRPr b="1">
                <a:solidFill>
                  <a:srgbClr val="FFC000"/>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lvl1pPr>
              <a:defRPr b="0">
                <a:solidFill>
                  <a:schemeClr val="accent2"/>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2"/>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EF633B6-29D5-4AD5-AEFE-03FA706A3BCF}"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2B02D-0EDB-47D1-8218-730C8935A39E}" type="slidenum">
              <a:rPr lang="en-GB" smtClean="0"/>
              <a:t>‹#›</a:t>
            </a:fld>
            <a:endParaRPr lang="en-GB"/>
          </a:p>
        </p:txBody>
      </p:sp>
      <p:pic>
        <p:nvPicPr>
          <p:cNvPr id="8" name="Picture 7"/>
          <p:cNvPicPr>
            <a:picLocks noChangeAspect="1"/>
          </p:cNvPicPr>
          <p:nvPr userDrawn="1"/>
        </p:nvPicPr>
        <p:blipFill>
          <a:blip r:embed="rId2"/>
          <a:stretch>
            <a:fillRect/>
          </a:stretch>
        </p:blipFill>
        <p:spPr>
          <a:xfrm>
            <a:off x="10698533" y="48748"/>
            <a:ext cx="1310534" cy="1124789"/>
          </a:xfrm>
          <a:prstGeom prst="rect">
            <a:avLst/>
          </a:prstGeom>
        </p:spPr>
      </p:pic>
    </p:spTree>
    <p:extLst>
      <p:ext uri="{BB962C8B-B14F-4D97-AF65-F5344CB8AC3E}">
        <p14:creationId xmlns:p14="http://schemas.microsoft.com/office/powerpoint/2010/main" val="321400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EF633B6-29D5-4AD5-AEFE-03FA706A3BCF}" type="datetimeFigureOut">
              <a:rPr lang="en-GB" smtClean="0"/>
              <a:t>28/09/2020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1178720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EF633B6-29D5-4AD5-AEFE-03FA706A3BCF}" type="datetimeFigureOut">
              <a:rPr lang="en-GB" smtClean="0"/>
              <a:t>28/09/2020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249336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633B6-29D5-4AD5-AEFE-03FA706A3BCF}" type="datetimeFigureOut">
              <a:rPr lang="en-GB" smtClean="0"/>
              <a:t>28/09/2020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290798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633B6-29D5-4AD5-AEFE-03FA706A3BCF}"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195117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633B6-29D5-4AD5-AEFE-03FA706A3BCF}"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416358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EF633B6-29D5-4AD5-AEFE-03FA706A3BCF}"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52B02D-0EDB-47D1-8218-730C8935A39E}" type="slidenum">
              <a:rPr lang="en-GB" smtClean="0"/>
              <a:t>‹#›</a:t>
            </a:fld>
            <a:endParaRPr lang="en-GB"/>
          </a:p>
        </p:txBody>
      </p:sp>
    </p:spTree>
    <p:extLst>
      <p:ext uri="{BB962C8B-B14F-4D97-AF65-F5344CB8AC3E}">
        <p14:creationId xmlns:p14="http://schemas.microsoft.com/office/powerpoint/2010/main" val="350491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633B6-29D5-4AD5-AEFE-03FA706A3BCF}" type="datetimeFigureOut">
              <a:rPr lang="en-GB" smtClean="0"/>
              <a:t>28/09/2020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2B02D-0EDB-47D1-8218-730C8935A39E}" type="slidenum">
              <a:rPr lang="en-GB" smtClean="0"/>
              <a:t>‹#›</a:t>
            </a:fld>
            <a:endParaRPr lang="en-GB"/>
          </a:p>
        </p:txBody>
      </p:sp>
    </p:spTree>
    <p:extLst>
      <p:ext uri="{BB962C8B-B14F-4D97-AF65-F5344CB8AC3E}">
        <p14:creationId xmlns:p14="http://schemas.microsoft.com/office/powerpoint/2010/main" val="153023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789" y="1122363"/>
            <a:ext cx="11539536" cy="2387600"/>
          </a:xfrm>
        </p:spPr>
        <p:txBody>
          <a:bodyPr>
            <a:normAutofit fontScale="90000"/>
          </a:bodyPr>
          <a:lstStyle/>
          <a:p>
            <a:r>
              <a:rPr lang="en-GB" dirty="0"/>
              <a:t>Planning For the Future (March 2020)</a:t>
            </a:r>
            <a:br>
              <a:rPr lang="en-GB" dirty="0"/>
            </a:br>
            <a:r>
              <a:rPr lang="en-GB" dirty="0"/>
              <a:t>The White Paper</a:t>
            </a:r>
          </a:p>
        </p:txBody>
      </p:sp>
      <p:sp>
        <p:nvSpPr>
          <p:cNvPr id="3" name="Subtitle 2"/>
          <p:cNvSpPr>
            <a:spLocks noGrp="1"/>
          </p:cNvSpPr>
          <p:nvPr>
            <p:ph type="subTitle" idx="1"/>
          </p:nvPr>
        </p:nvSpPr>
        <p:spPr/>
        <p:txBody>
          <a:bodyPr>
            <a:normAutofit fontScale="92500" lnSpcReduction="10000"/>
          </a:bodyPr>
          <a:lstStyle/>
          <a:p>
            <a:endParaRPr lang="en-GB" sz="3600" dirty="0">
              <a:solidFill>
                <a:schemeClr val="bg1"/>
              </a:solidFill>
            </a:endParaRPr>
          </a:p>
          <a:p>
            <a:r>
              <a:rPr lang="en-GB" sz="3600" dirty="0">
                <a:solidFill>
                  <a:schemeClr val="bg1"/>
                </a:solidFill>
              </a:rPr>
              <a:t>1 October 2020</a:t>
            </a:r>
          </a:p>
          <a:p>
            <a:r>
              <a:rPr lang="en-GB" sz="3600" dirty="0">
                <a:solidFill>
                  <a:schemeClr val="bg1"/>
                </a:solidFill>
              </a:rPr>
              <a:t>Suffolk Branch SLCC</a:t>
            </a:r>
          </a:p>
        </p:txBody>
      </p:sp>
    </p:spTree>
    <p:extLst>
      <p:ext uri="{BB962C8B-B14F-4D97-AF65-F5344CB8AC3E}">
        <p14:creationId xmlns:p14="http://schemas.microsoft.com/office/powerpoint/2010/main" val="197527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28026-ABCB-4D52-B7EB-C40A3456FF56}"/>
              </a:ext>
            </a:extLst>
          </p:cNvPr>
          <p:cNvSpPr>
            <a:spLocks noGrp="1"/>
          </p:cNvSpPr>
          <p:nvPr>
            <p:ph type="title"/>
          </p:nvPr>
        </p:nvSpPr>
        <p:spPr/>
        <p:txBody>
          <a:bodyPr/>
          <a:lstStyle/>
          <a:p>
            <a:r>
              <a:rPr lang="en-GB" dirty="0"/>
              <a:t>Are the critiques fair?</a:t>
            </a:r>
          </a:p>
        </p:txBody>
      </p:sp>
      <p:sp>
        <p:nvSpPr>
          <p:cNvPr id="3" name="Content Placeholder 2">
            <a:extLst>
              <a:ext uri="{FF2B5EF4-FFF2-40B4-BE49-F238E27FC236}">
                <a16:creationId xmlns:a16="http://schemas.microsoft.com/office/drawing/2014/main" id="{E3DE28C3-5AA1-4AE2-BE88-96069567C2BD}"/>
              </a:ext>
            </a:extLst>
          </p:cNvPr>
          <p:cNvSpPr>
            <a:spLocks noGrp="1"/>
          </p:cNvSpPr>
          <p:nvPr>
            <p:ph idx="1"/>
          </p:nvPr>
        </p:nvSpPr>
        <p:spPr/>
        <p:txBody>
          <a:bodyPr>
            <a:normAutofit fontScale="92500" lnSpcReduction="10000"/>
          </a:bodyPr>
          <a:lstStyle/>
          <a:p>
            <a:r>
              <a:rPr lang="en-GB" dirty="0"/>
              <a:t>We could argue that planning authorities are only following the Government’s own rules, but…..</a:t>
            </a:r>
          </a:p>
          <a:p>
            <a:r>
              <a:rPr lang="en-GB" dirty="0"/>
              <a:t>We could also agree that it is too complex, that non-planners struggle to understand the system, and that developments do not always benefit host communities as much as they benefit developers</a:t>
            </a:r>
          </a:p>
        </p:txBody>
      </p:sp>
    </p:spTree>
    <p:extLst>
      <p:ext uri="{BB962C8B-B14F-4D97-AF65-F5344CB8AC3E}">
        <p14:creationId xmlns:p14="http://schemas.microsoft.com/office/powerpoint/2010/main" val="30667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15A22-7704-4A2F-9AD1-1D1B8327532E}"/>
              </a:ext>
            </a:extLst>
          </p:cNvPr>
          <p:cNvSpPr>
            <a:spLocks noGrp="1"/>
          </p:cNvSpPr>
          <p:nvPr>
            <p:ph type="title"/>
          </p:nvPr>
        </p:nvSpPr>
        <p:spPr/>
        <p:txBody>
          <a:bodyPr/>
          <a:lstStyle/>
          <a:p>
            <a:r>
              <a:rPr lang="en-GB" dirty="0"/>
              <a:t>Pillar 1:  Planning for development</a:t>
            </a:r>
          </a:p>
        </p:txBody>
      </p:sp>
      <p:sp>
        <p:nvSpPr>
          <p:cNvPr id="3" name="Content Placeholder 2">
            <a:extLst>
              <a:ext uri="{FF2B5EF4-FFF2-40B4-BE49-F238E27FC236}">
                <a16:creationId xmlns:a16="http://schemas.microsoft.com/office/drawing/2014/main" id="{55D1B09E-6458-4A7E-B0DC-DDCD3E418251}"/>
              </a:ext>
            </a:extLst>
          </p:cNvPr>
          <p:cNvSpPr>
            <a:spLocks noGrp="1"/>
          </p:cNvSpPr>
          <p:nvPr>
            <p:ph idx="1"/>
          </p:nvPr>
        </p:nvSpPr>
        <p:spPr/>
        <p:txBody>
          <a:bodyPr>
            <a:normAutofit fontScale="77500" lnSpcReduction="20000"/>
          </a:bodyPr>
          <a:lstStyle/>
          <a:p>
            <a:pPr marL="0" indent="0">
              <a:buNone/>
            </a:pPr>
            <a:r>
              <a:rPr lang="en-GB" dirty="0"/>
              <a:t>Local Plans should become focused on where they can add real value and plans should: </a:t>
            </a:r>
          </a:p>
          <a:p>
            <a:pPr marL="457200" lvl="1" indent="0">
              <a:buNone/>
            </a:pPr>
            <a:r>
              <a:rPr lang="en-GB" dirty="0"/>
              <a:t>1. Identify appropriate levels of and locations for land in a way that is easy to understand </a:t>
            </a:r>
          </a:p>
          <a:p>
            <a:pPr marL="457200" lvl="1" indent="0">
              <a:buNone/>
            </a:pPr>
            <a:r>
              <a:rPr lang="en-GB" dirty="0"/>
              <a:t>2. Communicate clearly and visually so that they are easy to understand </a:t>
            </a:r>
          </a:p>
          <a:p>
            <a:pPr marL="457200" lvl="1" indent="0">
              <a:buNone/>
            </a:pPr>
            <a:r>
              <a:rPr lang="en-GB" dirty="0"/>
              <a:t>3. Use standardised data to create a strategic national map </a:t>
            </a:r>
          </a:p>
          <a:p>
            <a:pPr marL="457200" lvl="1" indent="0">
              <a:buNone/>
            </a:pPr>
            <a:r>
              <a:rPr lang="en-GB" dirty="0"/>
              <a:t>4. Be created in a standard process </a:t>
            </a:r>
          </a:p>
          <a:p>
            <a:pPr marL="457200" lvl="1" indent="0">
              <a:buNone/>
            </a:pPr>
            <a:r>
              <a:rPr lang="en-GB" dirty="0"/>
              <a:t>5. Better engagement with local communities </a:t>
            </a:r>
          </a:p>
          <a:p>
            <a:pPr marL="457200" lvl="1" indent="0">
              <a:buNone/>
            </a:pPr>
            <a:r>
              <a:rPr lang="en-GB" dirty="0"/>
              <a:t>6. Set clear expectations on what is required on identified land.(26)</a:t>
            </a:r>
          </a:p>
        </p:txBody>
      </p:sp>
    </p:spTree>
    <p:extLst>
      <p:ext uri="{BB962C8B-B14F-4D97-AF65-F5344CB8AC3E}">
        <p14:creationId xmlns:p14="http://schemas.microsoft.com/office/powerpoint/2010/main" val="1755251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EE610-8269-47EB-9CD6-975B8D5636C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B662134-60FE-4B20-8DDB-D90AB78BE007}"/>
              </a:ext>
            </a:extLst>
          </p:cNvPr>
          <p:cNvSpPr>
            <a:spLocks noGrp="1"/>
          </p:cNvSpPr>
          <p:nvPr>
            <p:ph idx="1"/>
          </p:nvPr>
        </p:nvSpPr>
        <p:spPr/>
        <p:txBody>
          <a:bodyPr/>
          <a:lstStyle/>
          <a:p>
            <a:pPr marL="0" indent="0">
              <a:buNone/>
            </a:pPr>
            <a:r>
              <a:rPr lang="en-GB" dirty="0">
                <a:solidFill>
                  <a:srgbClr val="ED7D31"/>
                </a:solidFill>
              </a:rPr>
              <a:t>Proposal 1: The role of land use plans should be simplified. We propose that Local Plans should identify three types of land – Growth areas suitable for substantial development, Renewal areas suitable for development, and areas that are Protected. </a:t>
            </a:r>
          </a:p>
        </p:txBody>
      </p:sp>
    </p:spTree>
    <p:extLst>
      <p:ext uri="{BB962C8B-B14F-4D97-AF65-F5344CB8AC3E}">
        <p14:creationId xmlns:p14="http://schemas.microsoft.com/office/powerpoint/2010/main" val="4279528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0D27-33C2-4F35-8E3A-D4C4A63DD334}"/>
              </a:ext>
            </a:extLst>
          </p:cNvPr>
          <p:cNvSpPr>
            <a:spLocks noGrp="1"/>
          </p:cNvSpPr>
          <p:nvPr>
            <p:ph type="title"/>
          </p:nvPr>
        </p:nvSpPr>
        <p:spPr/>
        <p:txBody>
          <a:bodyPr/>
          <a:lstStyle/>
          <a:p>
            <a:r>
              <a:rPr lang="en-GB" dirty="0"/>
              <a:t>What I think….</a:t>
            </a:r>
          </a:p>
        </p:txBody>
      </p:sp>
      <p:sp>
        <p:nvSpPr>
          <p:cNvPr id="3" name="Content Placeholder 2">
            <a:extLst>
              <a:ext uri="{FF2B5EF4-FFF2-40B4-BE49-F238E27FC236}">
                <a16:creationId xmlns:a16="http://schemas.microsoft.com/office/drawing/2014/main" id="{D9D40405-D14F-4EDC-B8CF-6A2310567834}"/>
              </a:ext>
            </a:extLst>
          </p:cNvPr>
          <p:cNvSpPr>
            <a:spLocks noGrp="1"/>
          </p:cNvSpPr>
          <p:nvPr>
            <p:ph idx="1"/>
          </p:nvPr>
        </p:nvSpPr>
        <p:spPr/>
        <p:txBody>
          <a:bodyPr>
            <a:normAutofit lnSpcReduction="10000"/>
          </a:bodyPr>
          <a:lstStyle/>
          <a:p>
            <a:r>
              <a:rPr lang="en-GB" dirty="0"/>
              <a:t>Overall – this is oversimplified and will not help make the system deliver better results</a:t>
            </a:r>
          </a:p>
          <a:p>
            <a:r>
              <a:rPr lang="en-GB" dirty="0"/>
              <a:t>Currently every proposal is judged on its own merits</a:t>
            </a:r>
          </a:p>
          <a:p>
            <a:r>
              <a:rPr lang="en-GB" dirty="0"/>
              <a:t>Some proposals are poor and should not proceed.  Do we want poor quality development?</a:t>
            </a:r>
          </a:p>
        </p:txBody>
      </p:sp>
    </p:spTree>
    <p:extLst>
      <p:ext uri="{BB962C8B-B14F-4D97-AF65-F5344CB8AC3E}">
        <p14:creationId xmlns:p14="http://schemas.microsoft.com/office/powerpoint/2010/main" val="415403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8EA4-2573-47FA-82DD-A1FA8AB49F92}"/>
              </a:ext>
            </a:extLst>
          </p:cNvPr>
          <p:cNvSpPr>
            <a:spLocks noGrp="1"/>
          </p:cNvSpPr>
          <p:nvPr>
            <p:ph type="title"/>
          </p:nvPr>
        </p:nvSpPr>
        <p:spPr/>
        <p:txBody>
          <a:bodyPr>
            <a:normAutofit fontScale="90000"/>
          </a:bodyPr>
          <a:lstStyle/>
          <a:p>
            <a:r>
              <a:rPr lang="en-GB" dirty="0"/>
              <a:t>I don’t think this is different from what we already have (just a different name)</a:t>
            </a:r>
          </a:p>
        </p:txBody>
      </p:sp>
      <p:graphicFrame>
        <p:nvGraphicFramePr>
          <p:cNvPr id="4" name="Table 4">
            <a:extLst>
              <a:ext uri="{FF2B5EF4-FFF2-40B4-BE49-F238E27FC236}">
                <a16:creationId xmlns:a16="http://schemas.microsoft.com/office/drawing/2014/main" id="{49F209C2-B298-4BD5-99A9-8132491D8130}"/>
              </a:ext>
            </a:extLst>
          </p:cNvPr>
          <p:cNvGraphicFramePr>
            <a:graphicFrameLocks noGrp="1"/>
          </p:cNvGraphicFramePr>
          <p:nvPr>
            <p:extLst>
              <p:ext uri="{D42A27DB-BD31-4B8C-83A1-F6EECF244321}">
                <p14:modId xmlns:p14="http://schemas.microsoft.com/office/powerpoint/2010/main" val="3471325369"/>
              </p:ext>
            </p:extLst>
          </p:nvPr>
        </p:nvGraphicFramePr>
        <p:xfrm>
          <a:off x="1" y="1704974"/>
          <a:ext cx="12192000" cy="5212080"/>
        </p:xfrm>
        <a:graphic>
          <a:graphicData uri="http://schemas.openxmlformats.org/drawingml/2006/table">
            <a:tbl>
              <a:tblPr firstRow="1" bandRow="1">
                <a:tableStyleId>{5C22544A-7EE6-4342-B048-85BDC9FD1C3A}</a:tableStyleId>
              </a:tblPr>
              <a:tblGrid>
                <a:gridCol w="3773401">
                  <a:extLst>
                    <a:ext uri="{9D8B030D-6E8A-4147-A177-3AD203B41FA5}">
                      <a16:colId xmlns:a16="http://schemas.microsoft.com/office/drawing/2014/main" val="3195494383"/>
                    </a:ext>
                  </a:extLst>
                </a:gridCol>
                <a:gridCol w="8418599">
                  <a:extLst>
                    <a:ext uri="{9D8B030D-6E8A-4147-A177-3AD203B41FA5}">
                      <a16:colId xmlns:a16="http://schemas.microsoft.com/office/drawing/2014/main" val="1463126164"/>
                    </a:ext>
                  </a:extLst>
                </a:gridCol>
              </a:tblGrid>
              <a:tr h="1717675">
                <a:tc>
                  <a:txBody>
                    <a:bodyPr/>
                    <a:lstStyle/>
                    <a:p>
                      <a:r>
                        <a:rPr lang="en-GB" sz="3600" b="1" dirty="0">
                          <a:solidFill>
                            <a:schemeClr val="tx1"/>
                          </a:solidFill>
                        </a:rPr>
                        <a:t>Growth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dirty="0">
                          <a:solidFill>
                            <a:schemeClr val="tx1"/>
                          </a:solidFill>
                        </a:rPr>
                        <a:t>Site allocations in Local Plans identify areas for growth and usually contain policies that set out what is expected</a:t>
                      </a:r>
                    </a:p>
                  </a:txBody>
                  <a:tcPr/>
                </a:tc>
                <a:extLst>
                  <a:ext uri="{0D108BD9-81ED-4DB2-BD59-A6C34878D82A}">
                    <a16:rowId xmlns:a16="http://schemas.microsoft.com/office/drawing/2014/main" val="3701893456"/>
                  </a:ext>
                </a:extLst>
              </a:tr>
              <a:tr h="1717675">
                <a:tc>
                  <a:txBody>
                    <a:bodyPr/>
                    <a:lstStyle/>
                    <a:p>
                      <a:r>
                        <a:rPr lang="en-GB" sz="3600" b="1" dirty="0">
                          <a:solidFill>
                            <a:schemeClr val="tx1"/>
                          </a:solidFill>
                        </a:rPr>
                        <a:t>Renewal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dirty="0">
                          <a:solidFill>
                            <a:schemeClr val="tx1"/>
                          </a:solidFill>
                        </a:rPr>
                        <a:t>Development/Settlement boundary policies already identify areas where development is expected</a:t>
                      </a:r>
                    </a:p>
                  </a:txBody>
                  <a:tcPr/>
                </a:tc>
                <a:extLst>
                  <a:ext uri="{0D108BD9-81ED-4DB2-BD59-A6C34878D82A}">
                    <a16:rowId xmlns:a16="http://schemas.microsoft.com/office/drawing/2014/main" val="914394231"/>
                  </a:ext>
                </a:extLst>
              </a:tr>
              <a:tr h="1717675">
                <a:tc>
                  <a:txBody>
                    <a:bodyPr/>
                    <a:lstStyle/>
                    <a:p>
                      <a:r>
                        <a:rPr lang="en-GB" sz="3600" b="1" dirty="0">
                          <a:solidFill>
                            <a:schemeClr val="tx1"/>
                          </a:solidFill>
                        </a:rPr>
                        <a:t>Protect</a:t>
                      </a:r>
                    </a:p>
                  </a:txBody>
                  <a:tcPr/>
                </a:tc>
                <a:tc>
                  <a:txBody>
                    <a:bodyPr/>
                    <a:lstStyle/>
                    <a:p>
                      <a:r>
                        <a:rPr lang="en-GB" sz="3600" b="1" dirty="0">
                          <a:solidFill>
                            <a:schemeClr val="tx1"/>
                          </a:solidFill>
                        </a:rPr>
                        <a:t>Green Belt, AONB, SSSI, Conservation Areas, Flood Zones 2 and 3 area already protected</a:t>
                      </a:r>
                    </a:p>
                  </a:txBody>
                  <a:tcPr/>
                </a:tc>
                <a:extLst>
                  <a:ext uri="{0D108BD9-81ED-4DB2-BD59-A6C34878D82A}">
                    <a16:rowId xmlns:a16="http://schemas.microsoft.com/office/drawing/2014/main" val="2572718737"/>
                  </a:ext>
                </a:extLst>
              </a:tr>
            </a:tbl>
          </a:graphicData>
        </a:graphic>
      </p:graphicFrame>
    </p:spTree>
    <p:extLst>
      <p:ext uri="{BB962C8B-B14F-4D97-AF65-F5344CB8AC3E}">
        <p14:creationId xmlns:p14="http://schemas.microsoft.com/office/powerpoint/2010/main" val="3999992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CC3D-3090-4F78-B77E-00D2A60C870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8955AAD-F749-4BDA-B1F2-3B7E028848EC}"/>
              </a:ext>
            </a:extLst>
          </p:cNvPr>
          <p:cNvSpPr>
            <a:spLocks noGrp="1"/>
          </p:cNvSpPr>
          <p:nvPr>
            <p:ph idx="1"/>
          </p:nvPr>
        </p:nvSpPr>
        <p:spPr/>
        <p:txBody>
          <a:bodyPr/>
          <a:lstStyle/>
          <a:p>
            <a:pPr marL="0" indent="0">
              <a:buNone/>
            </a:pPr>
            <a:r>
              <a:rPr lang="en-GB" dirty="0">
                <a:solidFill>
                  <a:srgbClr val="ED7D31"/>
                </a:solidFill>
              </a:rPr>
              <a:t>Proposal 2: Development management policies established at national scale and an altered role for Local Plans.</a:t>
            </a:r>
          </a:p>
        </p:txBody>
      </p:sp>
    </p:spTree>
    <p:extLst>
      <p:ext uri="{BB962C8B-B14F-4D97-AF65-F5344CB8AC3E}">
        <p14:creationId xmlns:p14="http://schemas.microsoft.com/office/powerpoint/2010/main" val="342504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71BA-F978-4F97-890B-D6A920D515AD}"/>
              </a:ext>
            </a:extLst>
          </p:cNvPr>
          <p:cNvSpPr>
            <a:spLocks noGrp="1"/>
          </p:cNvSpPr>
          <p:nvPr>
            <p:ph type="title"/>
          </p:nvPr>
        </p:nvSpPr>
        <p:spPr/>
        <p:txBody>
          <a:bodyPr>
            <a:normAutofit/>
          </a:bodyPr>
          <a:lstStyle/>
          <a:p>
            <a:r>
              <a:rPr lang="en-GB" dirty="0"/>
              <a:t>I love this one!</a:t>
            </a:r>
          </a:p>
        </p:txBody>
      </p:sp>
      <p:sp>
        <p:nvSpPr>
          <p:cNvPr id="3" name="Content Placeholder 2">
            <a:extLst>
              <a:ext uri="{FF2B5EF4-FFF2-40B4-BE49-F238E27FC236}">
                <a16:creationId xmlns:a16="http://schemas.microsoft.com/office/drawing/2014/main" id="{571E34B8-9DAE-47B9-85ED-E9F5B64B26AB}"/>
              </a:ext>
            </a:extLst>
          </p:cNvPr>
          <p:cNvSpPr>
            <a:spLocks noGrp="1"/>
          </p:cNvSpPr>
          <p:nvPr>
            <p:ph idx="1"/>
          </p:nvPr>
        </p:nvSpPr>
        <p:spPr/>
        <p:txBody>
          <a:bodyPr/>
          <a:lstStyle/>
          <a:p>
            <a:r>
              <a:rPr lang="en-GB" dirty="0"/>
              <a:t>Local Plans reiterate national policy in their development management policies </a:t>
            </a:r>
          </a:p>
          <a:p>
            <a:r>
              <a:rPr lang="en-GB" dirty="0"/>
              <a:t>Local Plan policies are tested against the NPPF and cannot deviate</a:t>
            </a:r>
          </a:p>
          <a:p>
            <a:r>
              <a:rPr lang="en-GB" dirty="0"/>
              <a:t>It would be simpler for everyone if these policies were set nationally</a:t>
            </a:r>
          </a:p>
        </p:txBody>
      </p:sp>
    </p:spTree>
    <p:extLst>
      <p:ext uri="{BB962C8B-B14F-4D97-AF65-F5344CB8AC3E}">
        <p14:creationId xmlns:p14="http://schemas.microsoft.com/office/powerpoint/2010/main" val="414982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853A3-1ED7-435F-8498-771C7686C94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4B73CE9-D0E5-4610-B3C0-AE2BA100A439}"/>
              </a:ext>
            </a:extLst>
          </p:cNvPr>
          <p:cNvSpPr>
            <a:spLocks noGrp="1"/>
          </p:cNvSpPr>
          <p:nvPr>
            <p:ph idx="1"/>
          </p:nvPr>
        </p:nvSpPr>
        <p:spPr/>
        <p:txBody>
          <a:bodyPr/>
          <a:lstStyle/>
          <a:p>
            <a:pPr marL="0" indent="0">
              <a:buNone/>
            </a:pPr>
            <a:r>
              <a:rPr lang="en-GB" dirty="0">
                <a:solidFill>
                  <a:srgbClr val="ED7D31"/>
                </a:solidFill>
              </a:rPr>
              <a:t>Proposal 3: Local Plans should be subject to a single statutory “sustainable development” test, replacing the existing tests of soundness.</a:t>
            </a:r>
          </a:p>
        </p:txBody>
      </p:sp>
    </p:spTree>
    <p:extLst>
      <p:ext uri="{BB962C8B-B14F-4D97-AF65-F5344CB8AC3E}">
        <p14:creationId xmlns:p14="http://schemas.microsoft.com/office/powerpoint/2010/main" val="399127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4347-A5E3-4B93-A5C7-260BCE708B80}"/>
              </a:ext>
            </a:extLst>
          </p:cNvPr>
          <p:cNvSpPr>
            <a:spLocks noGrp="1"/>
          </p:cNvSpPr>
          <p:nvPr>
            <p:ph type="title"/>
          </p:nvPr>
        </p:nvSpPr>
        <p:spPr/>
        <p:txBody>
          <a:bodyPr/>
          <a:lstStyle/>
          <a:p>
            <a:r>
              <a:rPr lang="en-GB" dirty="0"/>
              <a:t>Not sure about this one…</a:t>
            </a:r>
          </a:p>
        </p:txBody>
      </p:sp>
      <p:sp>
        <p:nvSpPr>
          <p:cNvPr id="3" name="Content Placeholder 2">
            <a:extLst>
              <a:ext uri="{FF2B5EF4-FFF2-40B4-BE49-F238E27FC236}">
                <a16:creationId xmlns:a16="http://schemas.microsoft.com/office/drawing/2014/main" id="{A3CBE3F1-4CFA-4D32-A287-0065CD4CFE14}"/>
              </a:ext>
            </a:extLst>
          </p:cNvPr>
          <p:cNvSpPr>
            <a:spLocks noGrp="1"/>
          </p:cNvSpPr>
          <p:nvPr>
            <p:ph idx="1"/>
          </p:nvPr>
        </p:nvSpPr>
        <p:spPr/>
        <p:txBody>
          <a:bodyPr>
            <a:normAutofit/>
          </a:bodyPr>
          <a:lstStyle/>
          <a:p>
            <a:r>
              <a:rPr lang="en-GB" dirty="0"/>
              <a:t>The current tests of soundness are:</a:t>
            </a:r>
          </a:p>
          <a:p>
            <a:pPr lvl="1"/>
            <a:r>
              <a:rPr lang="en-GB" dirty="0"/>
              <a:t>Positively prepared</a:t>
            </a:r>
          </a:p>
          <a:p>
            <a:pPr lvl="1"/>
            <a:r>
              <a:rPr lang="en-GB" dirty="0"/>
              <a:t>Justified</a:t>
            </a:r>
          </a:p>
          <a:p>
            <a:pPr lvl="1"/>
            <a:r>
              <a:rPr lang="en-GB" dirty="0"/>
              <a:t>Effective</a:t>
            </a:r>
          </a:p>
          <a:p>
            <a:pPr lvl="1"/>
            <a:r>
              <a:rPr lang="en-GB" dirty="0"/>
              <a:t>Consistent with national policy</a:t>
            </a:r>
          </a:p>
          <a:p>
            <a:pPr lvl="1"/>
            <a:endParaRPr lang="en-GB" dirty="0"/>
          </a:p>
          <a:p>
            <a:pPr marL="457200" lvl="1" indent="0">
              <a:buNone/>
            </a:pPr>
            <a:endParaRPr lang="en-GB" dirty="0"/>
          </a:p>
        </p:txBody>
      </p:sp>
    </p:spTree>
    <p:extLst>
      <p:ext uri="{BB962C8B-B14F-4D97-AF65-F5344CB8AC3E}">
        <p14:creationId xmlns:p14="http://schemas.microsoft.com/office/powerpoint/2010/main" val="2069264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F0FB-BF97-418A-B423-427D2E881317}"/>
              </a:ext>
            </a:extLst>
          </p:cNvPr>
          <p:cNvSpPr>
            <a:spLocks noGrp="1"/>
          </p:cNvSpPr>
          <p:nvPr>
            <p:ph type="title"/>
          </p:nvPr>
        </p:nvSpPr>
        <p:spPr/>
        <p:txBody>
          <a:bodyPr/>
          <a:lstStyle/>
          <a:p>
            <a:endParaRPr lang="en-GB"/>
          </a:p>
        </p:txBody>
      </p:sp>
      <p:graphicFrame>
        <p:nvGraphicFramePr>
          <p:cNvPr id="4" name="Table 4">
            <a:extLst>
              <a:ext uri="{FF2B5EF4-FFF2-40B4-BE49-F238E27FC236}">
                <a16:creationId xmlns:a16="http://schemas.microsoft.com/office/drawing/2014/main" id="{B81CA90C-EE3D-46F9-94B4-07915C2316C3}"/>
              </a:ext>
            </a:extLst>
          </p:cNvPr>
          <p:cNvGraphicFramePr>
            <a:graphicFrameLocks noGrp="1"/>
          </p:cNvGraphicFramePr>
          <p:nvPr>
            <p:ph idx="1"/>
            <p:extLst>
              <p:ext uri="{D42A27DB-BD31-4B8C-83A1-F6EECF244321}">
                <p14:modId xmlns:p14="http://schemas.microsoft.com/office/powerpoint/2010/main" val="2546038603"/>
              </p:ext>
            </p:extLst>
          </p:nvPr>
        </p:nvGraphicFramePr>
        <p:xfrm>
          <a:off x="0" y="1714500"/>
          <a:ext cx="12191999" cy="5143499"/>
        </p:xfrm>
        <a:graphic>
          <a:graphicData uri="http://schemas.openxmlformats.org/drawingml/2006/table">
            <a:tbl>
              <a:tblPr firstRow="1" bandRow="1">
                <a:tableStyleId>{5C22544A-7EE6-4342-B048-85BDC9FD1C3A}</a:tableStyleId>
              </a:tblPr>
              <a:tblGrid>
                <a:gridCol w="3476625">
                  <a:extLst>
                    <a:ext uri="{9D8B030D-6E8A-4147-A177-3AD203B41FA5}">
                      <a16:colId xmlns:a16="http://schemas.microsoft.com/office/drawing/2014/main" val="1783835617"/>
                    </a:ext>
                  </a:extLst>
                </a:gridCol>
                <a:gridCol w="8715374">
                  <a:extLst>
                    <a:ext uri="{9D8B030D-6E8A-4147-A177-3AD203B41FA5}">
                      <a16:colId xmlns:a16="http://schemas.microsoft.com/office/drawing/2014/main" val="99306294"/>
                    </a:ext>
                  </a:extLst>
                </a:gridCol>
              </a:tblGrid>
              <a:tr h="1886367">
                <a:tc>
                  <a:txBody>
                    <a:bodyPr/>
                    <a:lstStyle/>
                    <a:p>
                      <a:pPr lvl="1"/>
                      <a:r>
                        <a:rPr lang="en-GB" sz="2800" b="1" dirty="0">
                          <a:solidFill>
                            <a:schemeClr val="tx1"/>
                          </a:solidFill>
                        </a:rPr>
                        <a:t>Abolish Sustainability appraisal</a:t>
                      </a:r>
                    </a:p>
                    <a:p>
                      <a:endParaRPr lang="en-GB" sz="2800" b="1" dirty="0">
                        <a:solidFill>
                          <a:schemeClr val="tx1"/>
                        </a:solidFill>
                      </a:endParaRPr>
                    </a:p>
                  </a:txBody>
                  <a:tcPr/>
                </a:tc>
                <a:tc>
                  <a:txBody>
                    <a:bodyPr/>
                    <a:lstStyle/>
                    <a:p>
                      <a:r>
                        <a:rPr lang="en-GB" sz="2000" b="1" dirty="0"/>
                        <a:t>This is a burdensome process that sometimes adds little value because it reiterates that decision-making approach followed in the Local Plan as it is prepared.  My verdict:  tighten up the process for making Local Plans by setting out a national methodology and this will not be necessary.</a:t>
                      </a:r>
                    </a:p>
                  </a:txBody>
                  <a:tcPr/>
                </a:tc>
                <a:extLst>
                  <a:ext uri="{0D108BD9-81ED-4DB2-BD59-A6C34878D82A}">
                    <a16:rowId xmlns:a16="http://schemas.microsoft.com/office/drawing/2014/main" val="2096382098"/>
                  </a:ext>
                </a:extLst>
              </a:tr>
              <a:tr h="13707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schemeClr val="tx1"/>
                          </a:solidFill>
                        </a:rPr>
                        <a:t>Duty to Cooperate</a:t>
                      </a:r>
                    </a:p>
                    <a:p>
                      <a:endParaRPr lang="en-GB" sz="2800" b="1" dirty="0">
                        <a:solidFill>
                          <a:schemeClr val="tx1"/>
                        </a:solidFill>
                      </a:endParaRPr>
                    </a:p>
                  </a:txBody>
                  <a:tcPr/>
                </a:tc>
                <a:tc>
                  <a:txBody>
                    <a:bodyPr/>
                    <a:lstStyle/>
                    <a:p>
                      <a:r>
                        <a:rPr lang="en-GB" sz="2000" b="1" dirty="0"/>
                        <a:t>This is interpreted differently in every authority because there is no clear national approach.  A nationally defined approach would be helpful.  (Remember that regional planning bodies were abolished!)</a:t>
                      </a:r>
                    </a:p>
                  </a:txBody>
                  <a:tcPr/>
                </a:tc>
                <a:extLst>
                  <a:ext uri="{0D108BD9-81ED-4DB2-BD59-A6C34878D82A}">
                    <a16:rowId xmlns:a16="http://schemas.microsoft.com/office/drawing/2014/main" val="86435484"/>
                  </a:ext>
                </a:extLst>
              </a:tr>
              <a:tr h="1886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schemeClr val="tx1"/>
                          </a:solidFill>
                        </a:rPr>
                        <a:t>Deliverability would be “slimmed down”</a:t>
                      </a:r>
                    </a:p>
                    <a:p>
                      <a:endParaRPr lang="en-GB" sz="2800" b="1" dirty="0">
                        <a:solidFill>
                          <a:schemeClr val="tx1"/>
                        </a:solidFill>
                      </a:endParaRPr>
                    </a:p>
                  </a:txBody>
                  <a:tcPr/>
                </a:tc>
                <a:tc>
                  <a:txBody>
                    <a:bodyPr/>
                    <a:lstStyle/>
                    <a:p>
                      <a:r>
                        <a:rPr lang="en-GB" sz="2000" b="1" dirty="0"/>
                        <a:t>The problem is that deliverability is in the hands of the land owner and not the planning authority.  Most sites can be made “deliverable” but this may cost money.  Overall, the White Paper should pay more attention to the developers who do not build-out their permitted developments.</a:t>
                      </a:r>
                    </a:p>
                  </a:txBody>
                  <a:tcPr/>
                </a:tc>
                <a:extLst>
                  <a:ext uri="{0D108BD9-81ED-4DB2-BD59-A6C34878D82A}">
                    <a16:rowId xmlns:a16="http://schemas.microsoft.com/office/drawing/2014/main" val="1625256205"/>
                  </a:ext>
                </a:extLst>
              </a:tr>
            </a:tbl>
          </a:graphicData>
        </a:graphic>
      </p:graphicFrame>
    </p:spTree>
    <p:extLst>
      <p:ext uri="{BB962C8B-B14F-4D97-AF65-F5344CB8AC3E}">
        <p14:creationId xmlns:p14="http://schemas.microsoft.com/office/powerpoint/2010/main" val="143568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12192002" cy="1701800"/>
        </p:xfrm>
        <a:graphic>
          <a:graphicData uri="http://schemas.openxmlformats.org/drawingml/2006/table">
            <a:tbl>
              <a:tblPr firstRow="1" bandRow="1">
                <a:tableStyleId>{5C22544A-7EE6-4342-B048-85BDC9FD1C3A}</a:tableStyleId>
              </a:tblPr>
              <a:tblGrid>
                <a:gridCol w="12192002">
                  <a:extLst>
                    <a:ext uri="{9D8B030D-6E8A-4147-A177-3AD203B41FA5}">
                      <a16:colId xmlns:a16="http://schemas.microsoft.com/office/drawing/2014/main" val="20000"/>
                    </a:ext>
                  </a:extLst>
                </a:gridCol>
              </a:tblGrid>
              <a:tr h="1270000">
                <a:tc>
                  <a:txBody>
                    <a:bodyPr/>
                    <a:lstStyle/>
                    <a:p>
                      <a:endParaRPr lang="en-GB" dirty="0">
                        <a:solidFill>
                          <a:srgbClr val="D60093"/>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C6007E"/>
                    </a:solidFill>
                  </a:tcPr>
                </a:tc>
                <a:extLst>
                  <a:ext uri="{0D108BD9-81ED-4DB2-BD59-A6C34878D82A}">
                    <a16:rowId xmlns:a16="http://schemas.microsoft.com/office/drawing/2014/main" val="10000"/>
                  </a:ext>
                </a:extLst>
              </a:tr>
              <a:tr h="101600">
                <a:tc>
                  <a:txBody>
                    <a:bodyPr/>
                    <a:lstStyle/>
                    <a:p>
                      <a:endParaRPr lang="en-GB" sz="100" dirty="0">
                        <a:solidFill>
                          <a:srgbClr val="D60093"/>
                        </a:solidFill>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0200">
                <a:tc>
                  <a:txBody>
                    <a:bodyPr/>
                    <a:lstStyle/>
                    <a:p>
                      <a:endParaRPr lang="en-GB" sz="1050" dirty="0">
                        <a:solidFill>
                          <a:srgbClr val="D60093"/>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D8B00"/>
                    </a:solidFill>
                  </a:tcPr>
                </a:tc>
                <a:extLst>
                  <a:ext uri="{0D108BD9-81ED-4DB2-BD59-A6C34878D82A}">
                    <a16:rowId xmlns:a16="http://schemas.microsoft.com/office/drawing/2014/main" val="10002"/>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795" y="-115888"/>
            <a:ext cx="1460185" cy="1253067"/>
          </a:xfrm>
          <a:prstGeom prst="rect">
            <a:avLst/>
          </a:prstGeom>
        </p:spPr>
      </p:pic>
      <p:sp>
        <p:nvSpPr>
          <p:cNvPr id="7" name="Title 6"/>
          <p:cNvSpPr>
            <a:spLocks noGrp="1"/>
          </p:cNvSpPr>
          <p:nvPr>
            <p:ph type="title"/>
          </p:nvPr>
        </p:nvSpPr>
        <p:spPr>
          <a:xfrm>
            <a:off x="1658980" y="76201"/>
            <a:ext cx="9694820" cy="1614488"/>
          </a:xfrm>
        </p:spPr>
        <p:txBody>
          <a:bodyPr/>
          <a:lstStyle/>
          <a:p>
            <a:endParaRPr lang="en-GB" dirty="0">
              <a:solidFill>
                <a:schemeClr val="bg1"/>
              </a:solidFill>
            </a:endParaRPr>
          </a:p>
        </p:txBody>
      </p:sp>
      <p:sp>
        <p:nvSpPr>
          <p:cNvPr id="8" name="Content Placeholder 7"/>
          <p:cNvSpPr>
            <a:spLocks noGrp="1"/>
          </p:cNvSpPr>
          <p:nvPr>
            <p:ph idx="1"/>
          </p:nvPr>
        </p:nvSpPr>
        <p:spPr>
          <a:xfrm>
            <a:off x="838200" y="1816998"/>
            <a:ext cx="10515600" cy="3194949"/>
          </a:xfrm>
        </p:spPr>
        <p:txBody>
          <a:bodyPr>
            <a:normAutofit fontScale="85000" lnSpcReduction="20000"/>
          </a:bodyPr>
          <a:lstStyle/>
          <a:p>
            <a:endParaRPr lang="en-GB" dirty="0"/>
          </a:p>
          <a:p>
            <a:pPr marL="0" indent="0" algn="ctr">
              <a:buNone/>
            </a:pPr>
            <a:r>
              <a:rPr lang="en-GB" dirty="0">
                <a:solidFill>
                  <a:schemeClr val="tx1"/>
                </a:solidFill>
              </a:rPr>
              <a:t>Welcome!</a:t>
            </a:r>
          </a:p>
          <a:p>
            <a:pPr marL="0" indent="0" algn="ctr">
              <a:buNone/>
            </a:pPr>
            <a:endParaRPr lang="en-GB" dirty="0">
              <a:solidFill>
                <a:schemeClr val="tx1"/>
              </a:solidFill>
            </a:endParaRPr>
          </a:p>
          <a:p>
            <a:pPr marL="0" indent="0" algn="ctr">
              <a:buNone/>
            </a:pPr>
            <a:r>
              <a:rPr lang="en-GB" dirty="0">
                <a:solidFill>
                  <a:schemeClr val="tx1"/>
                </a:solidFill>
              </a:rPr>
              <a:t>Dr Andrea Pellegram,  MRTPI</a:t>
            </a:r>
          </a:p>
          <a:p>
            <a:pPr marL="0" indent="0">
              <a:buNone/>
            </a:pPr>
            <a:endParaRPr lang="en-GB" dirty="0">
              <a:solidFill>
                <a:schemeClr val="tx1"/>
              </a:solidFill>
            </a:endParaRPr>
          </a:p>
          <a:p>
            <a:pPr marL="0" indent="0" algn="ctr">
              <a:buNone/>
            </a:pPr>
            <a:r>
              <a:rPr lang="en-GB" dirty="0">
                <a:solidFill>
                  <a:schemeClr val="tx1"/>
                </a:solidFill>
              </a:rPr>
              <a:t>andrea@pellegram.co.uk</a:t>
            </a:r>
          </a:p>
        </p:txBody>
      </p:sp>
      <p:graphicFrame>
        <p:nvGraphicFramePr>
          <p:cNvPr id="2" name="Table 1"/>
          <p:cNvGraphicFramePr>
            <a:graphicFrameLocks noGrp="1"/>
          </p:cNvGraphicFramePr>
          <p:nvPr>
            <p:extLst>
              <p:ext uri="{D42A27DB-BD31-4B8C-83A1-F6EECF244321}">
                <p14:modId xmlns:p14="http://schemas.microsoft.com/office/powerpoint/2010/main" val="200597987"/>
              </p:ext>
            </p:extLst>
          </p:nvPr>
        </p:nvGraphicFramePr>
        <p:xfrm>
          <a:off x="2032000" y="5657810"/>
          <a:ext cx="8128000" cy="365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47787818"/>
                    </a:ext>
                  </a:extLst>
                </a:gridCol>
                <a:gridCol w="4064000">
                  <a:extLst>
                    <a:ext uri="{9D8B030D-6E8A-4147-A177-3AD203B41FA5}">
                      <a16:colId xmlns:a16="http://schemas.microsoft.com/office/drawing/2014/main" val="1286712045"/>
                    </a:ext>
                  </a:extLst>
                </a:gridCol>
              </a:tblGrid>
              <a:tr h="0">
                <a:tc>
                  <a:txBody>
                    <a:bodyPr/>
                    <a:lstStyle/>
                    <a:p>
                      <a:endParaRPr lang="en-GB" dirty="0"/>
                    </a:p>
                  </a:txBody>
                  <a:tcPr>
                    <a:solidFill>
                      <a:schemeClr val="bg1"/>
                    </a:solidFill>
                  </a:tcPr>
                </a:tc>
                <a:tc>
                  <a:txBody>
                    <a:bodyPr/>
                    <a:lstStyle/>
                    <a:p>
                      <a:endParaRPr lang="en-GB" dirty="0"/>
                    </a:p>
                  </a:txBody>
                  <a:tcPr>
                    <a:solidFill>
                      <a:schemeClr val="bg1"/>
                    </a:solidFill>
                  </a:tcPr>
                </a:tc>
                <a:extLst>
                  <a:ext uri="{0D108BD9-81ED-4DB2-BD59-A6C34878D82A}">
                    <a16:rowId xmlns:a16="http://schemas.microsoft.com/office/drawing/2014/main" val="141328582"/>
                  </a:ext>
                </a:extLst>
              </a:tr>
            </a:tbl>
          </a:graphicData>
        </a:graphic>
      </p:graphicFrame>
      <p:pic>
        <p:nvPicPr>
          <p:cNvPr id="6" name="Picture 5"/>
          <p:cNvPicPr>
            <a:picLocks noChangeAspect="1"/>
          </p:cNvPicPr>
          <p:nvPr/>
        </p:nvPicPr>
        <p:blipFill>
          <a:blip r:embed="rId4"/>
          <a:stretch>
            <a:fillRect/>
          </a:stretch>
        </p:blipFill>
        <p:spPr>
          <a:xfrm>
            <a:off x="4815375" y="5029867"/>
            <a:ext cx="1457070" cy="1255885"/>
          </a:xfrm>
          <a:prstGeom prst="rect">
            <a:avLst/>
          </a:prstGeom>
        </p:spPr>
      </p:pic>
    </p:spTree>
    <p:extLst>
      <p:ext uri="{BB962C8B-B14F-4D97-AF65-F5344CB8AC3E}">
        <p14:creationId xmlns:p14="http://schemas.microsoft.com/office/powerpoint/2010/main" val="2001766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B5C0-4C2C-4CEE-B2D7-38F7A651EA3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D72BFB1-35E3-4635-A255-7C49E13153CF}"/>
              </a:ext>
            </a:extLst>
          </p:cNvPr>
          <p:cNvSpPr>
            <a:spLocks noGrp="1"/>
          </p:cNvSpPr>
          <p:nvPr>
            <p:ph idx="1"/>
          </p:nvPr>
        </p:nvSpPr>
        <p:spPr/>
        <p:txBody>
          <a:bodyPr/>
          <a:lstStyle/>
          <a:p>
            <a:pPr marL="0" indent="0">
              <a:buNone/>
            </a:pPr>
            <a:r>
              <a:rPr lang="en-GB" dirty="0">
                <a:solidFill>
                  <a:srgbClr val="ED7D31"/>
                </a:solidFill>
              </a:rPr>
              <a:t>Proposal 4: A standard method for establishing housing requirement figures which ensures enough land is released in the areas where affordability is worst</a:t>
            </a:r>
          </a:p>
        </p:txBody>
      </p:sp>
    </p:spTree>
    <p:extLst>
      <p:ext uri="{BB962C8B-B14F-4D97-AF65-F5344CB8AC3E}">
        <p14:creationId xmlns:p14="http://schemas.microsoft.com/office/powerpoint/2010/main" val="1556089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27DE-B906-4F51-B3B9-A1B20EA377D3}"/>
              </a:ext>
            </a:extLst>
          </p:cNvPr>
          <p:cNvSpPr>
            <a:spLocks noGrp="1"/>
          </p:cNvSpPr>
          <p:nvPr>
            <p:ph type="title"/>
          </p:nvPr>
        </p:nvSpPr>
        <p:spPr/>
        <p:txBody>
          <a:bodyPr>
            <a:normAutofit fontScale="90000"/>
          </a:bodyPr>
          <a:lstStyle/>
          <a:p>
            <a:r>
              <a:rPr lang="en-GB" dirty="0"/>
              <a:t>I’m not sure about some of these proposals</a:t>
            </a:r>
          </a:p>
        </p:txBody>
      </p:sp>
      <p:graphicFrame>
        <p:nvGraphicFramePr>
          <p:cNvPr id="4" name="Table 4">
            <a:extLst>
              <a:ext uri="{FF2B5EF4-FFF2-40B4-BE49-F238E27FC236}">
                <a16:creationId xmlns:a16="http://schemas.microsoft.com/office/drawing/2014/main" id="{37AE3710-3899-461A-AEEF-312749777155}"/>
              </a:ext>
            </a:extLst>
          </p:cNvPr>
          <p:cNvGraphicFramePr>
            <a:graphicFrameLocks noGrp="1"/>
          </p:cNvGraphicFramePr>
          <p:nvPr>
            <p:ph idx="1"/>
            <p:extLst>
              <p:ext uri="{D42A27DB-BD31-4B8C-83A1-F6EECF244321}">
                <p14:modId xmlns:p14="http://schemas.microsoft.com/office/powerpoint/2010/main" val="820753547"/>
              </p:ext>
            </p:extLst>
          </p:nvPr>
        </p:nvGraphicFramePr>
        <p:xfrm>
          <a:off x="0" y="1728789"/>
          <a:ext cx="12191999" cy="5130732"/>
        </p:xfrm>
        <a:graphic>
          <a:graphicData uri="http://schemas.openxmlformats.org/drawingml/2006/table">
            <a:tbl>
              <a:tblPr firstRow="1" bandRow="1">
                <a:tableStyleId>{5C22544A-7EE6-4342-B048-85BDC9FD1C3A}</a:tableStyleId>
              </a:tblPr>
              <a:tblGrid>
                <a:gridCol w="5033963">
                  <a:extLst>
                    <a:ext uri="{9D8B030D-6E8A-4147-A177-3AD203B41FA5}">
                      <a16:colId xmlns:a16="http://schemas.microsoft.com/office/drawing/2014/main" val="706933922"/>
                    </a:ext>
                  </a:extLst>
                </a:gridCol>
                <a:gridCol w="7158036">
                  <a:extLst>
                    <a:ext uri="{9D8B030D-6E8A-4147-A177-3AD203B41FA5}">
                      <a16:colId xmlns:a16="http://schemas.microsoft.com/office/drawing/2014/main" val="317525414"/>
                    </a:ext>
                  </a:extLst>
                </a:gridCol>
              </a:tblGrid>
              <a:tr h="912797">
                <a:tc>
                  <a:txBody>
                    <a:bodyPr/>
                    <a:lstStyle/>
                    <a:p>
                      <a:pPr marL="0" algn="l" defTabSz="914400" rtl="0" eaLnBrk="1" latinLnBrk="0" hangingPunct="1"/>
                      <a:r>
                        <a:rPr lang="en-GB" sz="1800" b="1" kern="1200" dirty="0">
                          <a:solidFill>
                            <a:schemeClr val="dk1"/>
                          </a:solidFill>
                          <a:latin typeface="+mn-lt"/>
                          <a:ea typeface="+mn-ea"/>
                          <a:cs typeface="+mn-cs"/>
                        </a:rPr>
                        <a:t>The Standard Method has been prepared by the Government</a:t>
                      </a:r>
                    </a:p>
                  </a:txBody>
                  <a:tcPr/>
                </a:tc>
                <a:tc>
                  <a:txBody>
                    <a:bodyPr/>
                    <a:lstStyle/>
                    <a:p>
                      <a:pPr marL="0" algn="l" defTabSz="914400" rtl="0" eaLnBrk="1" latinLnBrk="0" hangingPunct="1"/>
                      <a:r>
                        <a:rPr lang="en-GB" sz="1800" b="1" kern="1200" dirty="0">
                          <a:solidFill>
                            <a:schemeClr val="dk1"/>
                          </a:solidFill>
                          <a:latin typeface="+mn-lt"/>
                          <a:ea typeface="+mn-ea"/>
                          <a:cs typeface="+mn-cs"/>
                        </a:rPr>
                        <a:t>They are criticising themselves so why not just introduce a better method?</a:t>
                      </a:r>
                    </a:p>
                  </a:txBody>
                  <a:tcPr/>
                </a:tc>
                <a:extLst>
                  <a:ext uri="{0D108BD9-81ED-4DB2-BD59-A6C34878D82A}">
                    <a16:rowId xmlns:a16="http://schemas.microsoft.com/office/drawing/2014/main" val="1198447188"/>
                  </a:ext>
                </a:extLst>
              </a:tr>
              <a:tr h="912797">
                <a:tc>
                  <a:txBody>
                    <a:bodyPr/>
                    <a:lstStyle/>
                    <a:p>
                      <a:r>
                        <a:rPr lang="en-GB" b="1" dirty="0"/>
                        <a:t>It appears that the White Paper is proposing to distribute the 300,000 annual housing target</a:t>
                      </a:r>
                    </a:p>
                  </a:txBody>
                  <a:tcPr/>
                </a:tc>
                <a:tc>
                  <a:txBody>
                    <a:bodyPr/>
                    <a:lstStyle/>
                    <a:p>
                      <a:r>
                        <a:rPr lang="en-GB" b="1" dirty="0"/>
                        <a:t>This would put central Government in charge of deciding where housing would go – it would not longer be based on local need</a:t>
                      </a:r>
                    </a:p>
                  </a:txBody>
                  <a:tcPr/>
                </a:tc>
                <a:extLst>
                  <a:ext uri="{0D108BD9-81ED-4DB2-BD59-A6C34878D82A}">
                    <a16:rowId xmlns:a16="http://schemas.microsoft.com/office/drawing/2014/main" val="3926172361"/>
                  </a:ext>
                </a:extLst>
              </a:tr>
              <a:tr h="912797">
                <a:tc>
                  <a:txBody>
                    <a:bodyPr/>
                    <a:lstStyle/>
                    <a:p>
                      <a:r>
                        <a:rPr lang="en-GB" b="1" dirty="0"/>
                        <a:t>The focus will be on areas with least affordability or historic under supply</a:t>
                      </a:r>
                    </a:p>
                  </a:txBody>
                  <a:tcPr/>
                </a:tc>
                <a:tc>
                  <a:txBody>
                    <a:bodyPr/>
                    <a:lstStyle/>
                    <a:p>
                      <a:r>
                        <a:rPr lang="en-GB" b="1" dirty="0"/>
                        <a:t>The least affordable areas are those where there is no development land.  Will densification make Chelsea more affordable?</a:t>
                      </a:r>
                    </a:p>
                  </a:txBody>
                  <a:tcPr/>
                </a:tc>
                <a:extLst>
                  <a:ext uri="{0D108BD9-81ED-4DB2-BD59-A6C34878D82A}">
                    <a16:rowId xmlns:a16="http://schemas.microsoft.com/office/drawing/2014/main" val="2256919347"/>
                  </a:ext>
                </a:extLst>
              </a:tr>
              <a:tr h="839464">
                <a:tc>
                  <a:txBody>
                    <a:bodyPr/>
                    <a:lstStyle/>
                    <a:p>
                      <a:r>
                        <a:rPr lang="en-GB" b="1" dirty="0"/>
                        <a:t>Higher densities on brownfield sites</a:t>
                      </a:r>
                    </a:p>
                  </a:txBody>
                  <a:tcPr/>
                </a:tc>
                <a:tc>
                  <a:txBody>
                    <a:bodyPr/>
                    <a:lstStyle/>
                    <a:p>
                      <a:r>
                        <a:rPr lang="en-GB" b="1" dirty="0"/>
                        <a:t>Many brownfield sites are in areas where housing is not appropriate – these sites need to be redeveloped, but not necessarily to a high density</a:t>
                      </a:r>
                    </a:p>
                  </a:txBody>
                  <a:tcPr/>
                </a:tc>
                <a:extLst>
                  <a:ext uri="{0D108BD9-81ED-4DB2-BD59-A6C34878D82A}">
                    <a16:rowId xmlns:a16="http://schemas.microsoft.com/office/drawing/2014/main" val="383459995"/>
                  </a:ext>
                </a:extLst>
              </a:tr>
              <a:tr h="638561">
                <a:tc>
                  <a:txBody>
                    <a:bodyPr/>
                    <a:lstStyle/>
                    <a:p>
                      <a:r>
                        <a:rPr lang="en-GB" b="1" dirty="0"/>
                        <a:t>Make allowance for non-housing land requirements</a:t>
                      </a:r>
                    </a:p>
                  </a:txBody>
                  <a:tcPr/>
                </a:tc>
                <a:tc>
                  <a:txBody>
                    <a:bodyPr/>
                    <a:lstStyle/>
                    <a:p>
                      <a:r>
                        <a:rPr lang="en-GB" b="1" dirty="0"/>
                        <a:t>Yes</a:t>
                      </a:r>
                    </a:p>
                  </a:txBody>
                  <a:tcPr/>
                </a:tc>
                <a:extLst>
                  <a:ext uri="{0D108BD9-81ED-4DB2-BD59-A6C34878D82A}">
                    <a16:rowId xmlns:a16="http://schemas.microsoft.com/office/drawing/2014/main" val="1636660048"/>
                  </a:ext>
                </a:extLst>
              </a:tr>
              <a:tr h="912797">
                <a:tc>
                  <a:txBody>
                    <a:bodyPr/>
                    <a:lstStyle/>
                    <a:p>
                      <a:r>
                        <a:rPr lang="en-GB" b="1" dirty="0"/>
                        <a:t>Include a buffer where there is a drop off rate between permissions and completions</a:t>
                      </a:r>
                    </a:p>
                  </a:txBody>
                  <a:tcPr/>
                </a:tc>
                <a:tc>
                  <a:txBody>
                    <a:bodyPr/>
                    <a:lstStyle/>
                    <a:p>
                      <a:r>
                        <a:rPr lang="en-GB" b="1" dirty="0"/>
                        <a:t>This is penalising the area (and the communities there) where it may be better to focus on why planning permissions are not being built out</a:t>
                      </a:r>
                    </a:p>
                  </a:txBody>
                  <a:tcPr/>
                </a:tc>
                <a:extLst>
                  <a:ext uri="{0D108BD9-81ED-4DB2-BD59-A6C34878D82A}">
                    <a16:rowId xmlns:a16="http://schemas.microsoft.com/office/drawing/2014/main" val="490299661"/>
                  </a:ext>
                </a:extLst>
              </a:tr>
            </a:tbl>
          </a:graphicData>
        </a:graphic>
      </p:graphicFrame>
    </p:spTree>
    <p:extLst>
      <p:ext uri="{BB962C8B-B14F-4D97-AF65-F5344CB8AC3E}">
        <p14:creationId xmlns:p14="http://schemas.microsoft.com/office/powerpoint/2010/main" val="1867300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7AE30-FEF8-4696-8896-D66EEC89C8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625E013-B6E2-4004-95DF-1106A17C7B88}"/>
              </a:ext>
            </a:extLst>
          </p:cNvPr>
          <p:cNvSpPr>
            <a:spLocks noGrp="1"/>
          </p:cNvSpPr>
          <p:nvPr>
            <p:ph idx="1"/>
          </p:nvPr>
        </p:nvSpPr>
        <p:spPr/>
        <p:txBody>
          <a:bodyPr>
            <a:normAutofit fontScale="92500"/>
          </a:bodyPr>
          <a:lstStyle/>
          <a:p>
            <a:pPr marL="0" indent="0">
              <a:buNone/>
            </a:pPr>
            <a:r>
              <a:rPr lang="en-GB" dirty="0">
                <a:solidFill>
                  <a:srgbClr val="ED7D31"/>
                </a:solidFill>
              </a:rPr>
              <a:t>Proposal 5: Areas identified as Growth areas (suitable for substantial development) would automatically be granted outline planning permission for the principle of development, while automatic approvals would also be available for pre-established development types in other areas suitable for building.</a:t>
            </a:r>
          </a:p>
        </p:txBody>
      </p:sp>
    </p:spTree>
    <p:extLst>
      <p:ext uri="{BB962C8B-B14F-4D97-AF65-F5344CB8AC3E}">
        <p14:creationId xmlns:p14="http://schemas.microsoft.com/office/powerpoint/2010/main" val="3494850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2BEC-4C2A-4889-994C-27C35585BDF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D91E4D8-FAD3-47FD-814F-B7AE2FD7B9C6}"/>
              </a:ext>
            </a:extLst>
          </p:cNvPr>
          <p:cNvSpPr>
            <a:spLocks noGrp="1"/>
          </p:cNvSpPr>
          <p:nvPr>
            <p:ph idx="1"/>
          </p:nvPr>
        </p:nvSpPr>
        <p:spPr/>
        <p:txBody>
          <a:bodyPr>
            <a:normAutofit fontScale="92500"/>
          </a:bodyPr>
          <a:lstStyle/>
          <a:p>
            <a:r>
              <a:rPr lang="en-GB" dirty="0"/>
              <a:t>Is “automatic planning permission” different from outline planning permission?  The details will still need to be considered.  </a:t>
            </a:r>
          </a:p>
          <a:p>
            <a:r>
              <a:rPr lang="en-GB" dirty="0"/>
              <a:t>More LDOs?  More NDOs? More Masterplans?</a:t>
            </a:r>
          </a:p>
          <a:p>
            <a:r>
              <a:rPr lang="en-GB" dirty="0"/>
              <a:t>New towns in Development Consent Orders under Nationally Significant Infrastructure Projects?</a:t>
            </a:r>
          </a:p>
        </p:txBody>
      </p:sp>
    </p:spTree>
    <p:extLst>
      <p:ext uri="{BB962C8B-B14F-4D97-AF65-F5344CB8AC3E}">
        <p14:creationId xmlns:p14="http://schemas.microsoft.com/office/powerpoint/2010/main" val="12915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6384-CA24-4A92-8E04-F22999EC499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2CD88FB-C8F0-47E0-BBD6-8B7B2C7CAD4C}"/>
              </a:ext>
            </a:extLst>
          </p:cNvPr>
          <p:cNvSpPr>
            <a:spLocks noGrp="1"/>
          </p:cNvSpPr>
          <p:nvPr>
            <p:ph idx="1"/>
          </p:nvPr>
        </p:nvSpPr>
        <p:spPr/>
        <p:txBody>
          <a:bodyPr/>
          <a:lstStyle/>
          <a:p>
            <a:r>
              <a:rPr lang="en-GB" dirty="0"/>
              <a:t>Are “automatic approvals” really just permitted development rights?</a:t>
            </a:r>
          </a:p>
          <a:p>
            <a:r>
              <a:rPr lang="en-GB" dirty="0"/>
              <a:t>No changes proposed for “protected” areas</a:t>
            </a:r>
          </a:p>
          <a:p>
            <a:r>
              <a:rPr lang="en-GB" dirty="0"/>
              <a:t>There may be limitations on how neighbours can comment on planning applications.</a:t>
            </a:r>
          </a:p>
          <a:p>
            <a:endParaRPr lang="en-GB" dirty="0"/>
          </a:p>
        </p:txBody>
      </p:sp>
    </p:spTree>
    <p:extLst>
      <p:ext uri="{BB962C8B-B14F-4D97-AF65-F5344CB8AC3E}">
        <p14:creationId xmlns:p14="http://schemas.microsoft.com/office/powerpoint/2010/main" val="314109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5800-F0F0-43AA-A896-13708A6D3FC5}"/>
              </a:ext>
            </a:extLst>
          </p:cNvPr>
          <p:cNvSpPr>
            <a:spLocks noGrp="1"/>
          </p:cNvSpPr>
          <p:nvPr>
            <p:ph type="title"/>
          </p:nvPr>
        </p:nvSpPr>
        <p:spPr/>
        <p:txBody>
          <a:bodyPr/>
          <a:lstStyle/>
          <a:p>
            <a:r>
              <a:rPr lang="en-GB" dirty="0"/>
              <a:t>My verdict?</a:t>
            </a:r>
          </a:p>
        </p:txBody>
      </p:sp>
      <p:sp>
        <p:nvSpPr>
          <p:cNvPr id="3" name="Content Placeholder 2">
            <a:extLst>
              <a:ext uri="{FF2B5EF4-FFF2-40B4-BE49-F238E27FC236}">
                <a16:creationId xmlns:a16="http://schemas.microsoft.com/office/drawing/2014/main" id="{39C42A6D-971D-4A2E-BB83-D960D2BE03A1}"/>
              </a:ext>
            </a:extLst>
          </p:cNvPr>
          <p:cNvSpPr>
            <a:spLocks noGrp="1"/>
          </p:cNvSpPr>
          <p:nvPr>
            <p:ph idx="1"/>
          </p:nvPr>
        </p:nvSpPr>
        <p:spPr/>
        <p:txBody>
          <a:bodyPr>
            <a:normAutofit fontScale="70000" lnSpcReduction="20000"/>
          </a:bodyPr>
          <a:lstStyle/>
          <a:p>
            <a:r>
              <a:rPr lang="en-GB" dirty="0"/>
              <a:t>Land allocations would benefit from clearer policies about what is required and masterplan policies work well.</a:t>
            </a:r>
          </a:p>
          <a:p>
            <a:r>
              <a:rPr lang="en-GB" dirty="0"/>
              <a:t>To make these work, the details need to be agreed with landowners as the Local Plan is prepared.  Who pays?</a:t>
            </a:r>
          </a:p>
          <a:p>
            <a:r>
              <a:rPr lang="en-GB" dirty="0"/>
              <a:t>It will require very specific national development management policies that are not subject to interpretation.</a:t>
            </a:r>
          </a:p>
          <a:p>
            <a:r>
              <a:rPr lang="en-GB" dirty="0"/>
              <a:t>Yes, this will probably work and be an improvement but it’s not that different from what we have.  It requires plan-makers to do more work up front.  It also limits opportunities to put views forward at the plan making stage and not at the application stage.</a:t>
            </a:r>
          </a:p>
        </p:txBody>
      </p:sp>
    </p:spTree>
    <p:extLst>
      <p:ext uri="{BB962C8B-B14F-4D97-AF65-F5344CB8AC3E}">
        <p14:creationId xmlns:p14="http://schemas.microsoft.com/office/powerpoint/2010/main" val="21726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2E18-C6F6-4CCD-918A-A9BFFE9078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E5E87E0-042B-42C9-BB87-C3783F986F5D}"/>
              </a:ext>
            </a:extLst>
          </p:cNvPr>
          <p:cNvSpPr>
            <a:spLocks noGrp="1"/>
          </p:cNvSpPr>
          <p:nvPr>
            <p:ph idx="1"/>
          </p:nvPr>
        </p:nvSpPr>
        <p:spPr/>
        <p:txBody>
          <a:bodyPr/>
          <a:lstStyle/>
          <a:p>
            <a:pPr marL="0" indent="0">
              <a:buNone/>
            </a:pPr>
            <a:r>
              <a:rPr lang="en-GB" dirty="0">
                <a:solidFill>
                  <a:srgbClr val="ED7D31"/>
                </a:solidFill>
              </a:rPr>
              <a:t>Proposal 6: Decision-making should be faster and more certain, with firm deadlines, and make greater use of digital technology</a:t>
            </a:r>
          </a:p>
        </p:txBody>
      </p:sp>
    </p:spTree>
    <p:extLst>
      <p:ext uri="{BB962C8B-B14F-4D97-AF65-F5344CB8AC3E}">
        <p14:creationId xmlns:p14="http://schemas.microsoft.com/office/powerpoint/2010/main" val="3750682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11A7-DE30-4458-B680-6DCDFE6EFB6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306491D-8370-42AC-98E2-2E44F49EA655}"/>
              </a:ext>
            </a:extLst>
          </p:cNvPr>
          <p:cNvSpPr>
            <a:spLocks noGrp="1"/>
          </p:cNvSpPr>
          <p:nvPr>
            <p:ph idx="1"/>
          </p:nvPr>
        </p:nvSpPr>
        <p:spPr/>
        <p:txBody>
          <a:bodyPr>
            <a:normAutofit fontScale="92500" lnSpcReduction="10000"/>
          </a:bodyPr>
          <a:lstStyle/>
          <a:p>
            <a:r>
              <a:rPr lang="en-GB" dirty="0"/>
              <a:t>No more slippages in determination time for applications</a:t>
            </a:r>
          </a:p>
          <a:p>
            <a:r>
              <a:rPr lang="en-GB" dirty="0"/>
              <a:t>Greater digitalisation of planning applications</a:t>
            </a:r>
          </a:p>
          <a:p>
            <a:r>
              <a:rPr lang="en-GB" dirty="0"/>
              <a:t>Planning statements limited to 50 pages</a:t>
            </a:r>
          </a:p>
          <a:p>
            <a:r>
              <a:rPr lang="en-GB" dirty="0"/>
              <a:t>Supporting evidence to applications to be digital and based on standard data requirements</a:t>
            </a:r>
          </a:p>
        </p:txBody>
      </p:sp>
    </p:spTree>
    <p:extLst>
      <p:ext uri="{BB962C8B-B14F-4D97-AF65-F5344CB8AC3E}">
        <p14:creationId xmlns:p14="http://schemas.microsoft.com/office/powerpoint/2010/main" val="135587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5E39-A774-4886-BF75-7A3BEEB44AB6}"/>
              </a:ext>
            </a:extLst>
          </p:cNvPr>
          <p:cNvSpPr>
            <a:spLocks noGrp="1"/>
          </p:cNvSpPr>
          <p:nvPr>
            <p:ph type="title"/>
          </p:nvPr>
        </p:nvSpPr>
        <p:spPr/>
        <p:txBody>
          <a:bodyPr/>
          <a:lstStyle/>
          <a:p>
            <a:r>
              <a:rPr lang="en-GB" dirty="0"/>
              <a:t>My verdict?</a:t>
            </a:r>
          </a:p>
        </p:txBody>
      </p:sp>
      <p:sp>
        <p:nvSpPr>
          <p:cNvPr id="3" name="Content Placeholder 2">
            <a:extLst>
              <a:ext uri="{FF2B5EF4-FFF2-40B4-BE49-F238E27FC236}">
                <a16:creationId xmlns:a16="http://schemas.microsoft.com/office/drawing/2014/main" id="{298DA564-22DC-4859-8C39-0952E9495B4C}"/>
              </a:ext>
            </a:extLst>
          </p:cNvPr>
          <p:cNvSpPr>
            <a:spLocks noGrp="1"/>
          </p:cNvSpPr>
          <p:nvPr>
            <p:ph idx="1"/>
          </p:nvPr>
        </p:nvSpPr>
        <p:spPr/>
        <p:txBody>
          <a:bodyPr>
            <a:normAutofit fontScale="92500" lnSpcReduction="20000"/>
          </a:bodyPr>
          <a:lstStyle/>
          <a:p>
            <a:r>
              <a:rPr lang="en-GB" dirty="0"/>
              <a:t>Often, slow decisions are due to poorly prepared applications.  Is it fair to blame LPA’s when applicants create the problem?</a:t>
            </a:r>
          </a:p>
          <a:p>
            <a:r>
              <a:rPr lang="en-GB" dirty="0"/>
              <a:t>Digitalisation of applications will be a big time-saver to a point but please, no AI decisions!</a:t>
            </a:r>
          </a:p>
          <a:p>
            <a:r>
              <a:rPr lang="en-GB" dirty="0"/>
              <a:t>It is not possible to describe mitigation for a complex polluting application (such as a waste to fuel plant) in 50 pages!</a:t>
            </a:r>
          </a:p>
        </p:txBody>
      </p:sp>
    </p:spTree>
    <p:extLst>
      <p:ext uri="{BB962C8B-B14F-4D97-AF65-F5344CB8AC3E}">
        <p14:creationId xmlns:p14="http://schemas.microsoft.com/office/powerpoint/2010/main" val="287534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B4A5-E427-49A6-8BEF-1C326C38076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E7C9C11-D2F5-463F-A659-16B26ACE26AD}"/>
              </a:ext>
            </a:extLst>
          </p:cNvPr>
          <p:cNvSpPr>
            <a:spLocks noGrp="1"/>
          </p:cNvSpPr>
          <p:nvPr>
            <p:ph idx="1"/>
          </p:nvPr>
        </p:nvSpPr>
        <p:spPr/>
        <p:txBody>
          <a:bodyPr/>
          <a:lstStyle/>
          <a:p>
            <a:pPr marL="0" indent="0">
              <a:buNone/>
            </a:pPr>
            <a:r>
              <a:rPr lang="en-GB" dirty="0">
                <a:solidFill>
                  <a:srgbClr val="ED7D31"/>
                </a:solidFill>
              </a:rPr>
              <a:t>Proposal 7: Local Plans should be visual and map-based, standardised, based on the latest digital technology, and supported by a new template.</a:t>
            </a:r>
          </a:p>
        </p:txBody>
      </p:sp>
    </p:spTree>
    <p:extLst>
      <p:ext uri="{BB962C8B-B14F-4D97-AF65-F5344CB8AC3E}">
        <p14:creationId xmlns:p14="http://schemas.microsoft.com/office/powerpoint/2010/main" val="422874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me</a:t>
            </a:r>
          </a:p>
        </p:txBody>
      </p:sp>
      <p:sp>
        <p:nvSpPr>
          <p:cNvPr id="3" name="Content Placeholder 2"/>
          <p:cNvSpPr>
            <a:spLocks noGrp="1"/>
          </p:cNvSpPr>
          <p:nvPr>
            <p:ph idx="1"/>
          </p:nvPr>
        </p:nvSpPr>
        <p:spPr/>
        <p:txBody>
          <a:bodyPr>
            <a:normAutofit/>
          </a:bodyPr>
          <a:lstStyle/>
          <a:p>
            <a:r>
              <a:rPr lang="en-GB" sz="3600" dirty="0"/>
              <a:t>Chartered Town Planner since 1991</a:t>
            </a:r>
          </a:p>
          <a:p>
            <a:r>
              <a:rPr lang="en-GB" sz="3600" dirty="0"/>
              <a:t>I have worked in strategic planning in London, County Matters (minerals and waste) at Surrey CC, Director of Development Services at Cotswold DC, private sector applicant for a waste company</a:t>
            </a:r>
          </a:p>
          <a:p>
            <a:r>
              <a:rPr lang="en-GB" sz="3600" dirty="0"/>
              <a:t>Now I focus on Neighbourhood Planning and working with Local Councils to engage effectively with the town planning system</a:t>
            </a:r>
          </a:p>
          <a:p>
            <a:endParaRPr lang="en-GB" sz="3600" dirty="0"/>
          </a:p>
        </p:txBody>
      </p:sp>
    </p:spTree>
    <p:extLst>
      <p:ext uri="{BB962C8B-B14F-4D97-AF65-F5344CB8AC3E}">
        <p14:creationId xmlns:p14="http://schemas.microsoft.com/office/powerpoint/2010/main" val="79164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BA911-D448-4EB9-B418-700BA7C324C5}"/>
              </a:ext>
            </a:extLst>
          </p:cNvPr>
          <p:cNvSpPr>
            <a:spLocks noGrp="1"/>
          </p:cNvSpPr>
          <p:nvPr>
            <p:ph type="title"/>
          </p:nvPr>
        </p:nvSpPr>
        <p:spPr/>
        <p:txBody>
          <a:bodyPr/>
          <a:lstStyle/>
          <a:p>
            <a:r>
              <a:rPr lang="en-GB" dirty="0"/>
              <a:t>I love this….</a:t>
            </a:r>
          </a:p>
        </p:txBody>
      </p:sp>
      <p:sp>
        <p:nvSpPr>
          <p:cNvPr id="3" name="Content Placeholder 2">
            <a:extLst>
              <a:ext uri="{FF2B5EF4-FFF2-40B4-BE49-F238E27FC236}">
                <a16:creationId xmlns:a16="http://schemas.microsoft.com/office/drawing/2014/main" id="{F5BC08BE-A0F6-463F-AF42-BBB0DE8049BE}"/>
              </a:ext>
            </a:extLst>
          </p:cNvPr>
          <p:cNvSpPr>
            <a:spLocks noGrp="1"/>
          </p:cNvSpPr>
          <p:nvPr>
            <p:ph idx="1"/>
          </p:nvPr>
        </p:nvSpPr>
        <p:spPr/>
        <p:txBody>
          <a:bodyPr/>
          <a:lstStyle/>
          <a:p>
            <a:r>
              <a:rPr lang="en-GB" dirty="0"/>
              <a:t>National guidance on how to prepare map-based plans with data standards</a:t>
            </a:r>
          </a:p>
          <a:p>
            <a:r>
              <a:rPr lang="en-GB" dirty="0"/>
              <a:t>Evidence will be web-based and not document based</a:t>
            </a:r>
          </a:p>
          <a:p>
            <a:r>
              <a:rPr lang="en-GB" dirty="0"/>
              <a:t>There will be supporting geospatial data requirements</a:t>
            </a:r>
          </a:p>
        </p:txBody>
      </p:sp>
    </p:spTree>
    <p:extLst>
      <p:ext uri="{BB962C8B-B14F-4D97-AF65-F5344CB8AC3E}">
        <p14:creationId xmlns:p14="http://schemas.microsoft.com/office/powerpoint/2010/main" val="56228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C5AEC-0E74-4E5B-9C60-B4A5FEC9D88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A1D57B7-9827-43CE-9F46-B64AA0978FB2}"/>
              </a:ext>
            </a:extLst>
          </p:cNvPr>
          <p:cNvSpPr>
            <a:spLocks noGrp="1"/>
          </p:cNvSpPr>
          <p:nvPr>
            <p:ph idx="1"/>
          </p:nvPr>
        </p:nvSpPr>
        <p:spPr/>
        <p:txBody>
          <a:bodyPr>
            <a:normAutofit/>
          </a:bodyPr>
          <a:lstStyle/>
          <a:p>
            <a:pPr marL="0" indent="0">
              <a:buNone/>
            </a:pPr>
            <a:r>
              <a:rPr lang="en-GB" i="1" dirty="0">
                <a:solidFill>
                  <a:srgbClr val="D60093"/>
                </a:solidFill>
              </a:rPr>
              <a:t>“we want to support local authorities to radically rethink how they produce their Local Plans, and profoundly re-invent the ambition, depth and breadth with which they engage with communities. </a:t>
            </a:r>
          </a:p>
        </p:txBody>
      </p:sp>
    </p:spTree>
    <p:extLst>
      <p:ext uri="{BB962C8B-B14F-4D97-AF65-F5344CB8AC3E}">
        <p14:creationId xmlns:p14="http://schemas.microsoft.com/office/powerpoint/2010/main" val="8302715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6EBA-FA75-46D9-8013-027C630DB91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40A8221-35AC-4247-A4CC-DD324B5354E4}"/>
              </a:ext>
            </a:extLst>
          </p:cNvPr>
          <p:cNvSpPr>
            <a:spLocks noGrp="1"/>
          </p:cNvSpPr>
          <p:nvPr>
            <p:ph idx="1"/>
          </p:nvPr>
        </p:nvSpPr>
        <p:spPr/>
        <p:txBody>
          <a:bodyPr/>
          <a:lstStyle/>
          <a:p>
            <a:pPr marL="0" indent="0">
              <a:buNone/>
            </a:pPr>
            <a:r>
              <a:rPr lang="en-GB" dirty="0">
                <a:solidFill>
                  <a:srgbClr val="ED7D31"/>
                </a:solidFill>
              </a:rPr>
              <a:t>Proposal 8: Local authorities and the Planning Inspectorate will be required through legislation to meet a statutory timetable for key stages of the process, and we will consider what sanctions there would be for those who fail to do so.</a:t>
            </a:r>
          </a:p>
        </p:txBody>
      </p:sp>
    </p:spTree>
    <p:extLst>
      <p:ext uri="{BB962C8B-B14F-4D97-AF65-F5344CB8AC3E}">
        <p14:creationId xmlns:p14="http://schemas.microsoft.com/office/powerpoint/2010/main" val="1533258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6BFE-58FC-4B35-8693-9261FF749451}"/>
              </a:ext>
            </a:extLst>
          </p:cNvPr>
          <p:cNvSpPr>
            <a:spLocks noGrp="1"/>
          </p:cNvSpPr>
          <p:nvPr>
            <p:ph type="title"/>
          </p:nvPr>
        </p:nvSpPr>
        <p:spPr/>
        <p:txBody>
          <a:bodyPr/>
          <a:lstStyle/>
          <a:p>
            <a:r>
              <a:rPr lang="en-GB" dirty="0"/>
              <a:t>Local Plans to be produced in 2.5 years</a:t>
            </a:r>
          </a:p>
        </p:txBody>
      </p:sp>
      <p:graphicFrame>
        <p:nvGraphicFramePr>
          <p:cNvPr id="4" name="Table 4">
            <a:extLst>
              <a:ext uri="{FF2B5EF4-FFF2-40B4-BE49-F238E27FC236}">
                <a16:creationId xmlns:a16="http://schemas.microsoft.com/office/drawing/2014/main" id="{2CA248A5-72CB-46F9-91E1-05EB613DD978}"/>
              </a:ext>
            </a:extLst>
          </p:cNvPr>
          <p:cNvGraphicFramePr>
            <a:graphicFrameLocks noGrp="1"/>
          </p:cNvGraphicFramePr>
          <p:nvPr>
            <p:ph idx="1"/>
            <p:extLst>
              <p:ext uri="{D42A27DB-BD31-4B8C-83A1-F6EECF244321}">
                <p14:modId xmlns:p14="http://schemas.microsoft.com/office/powerpoint/2010/main" val="3827686925"/>
              </p:ext>
            </p:extLst>
          </p:nvPr>
        </p:nvGraphicFramePr>
        <p:xfrm>
          <a:off x="47626" y="1714500"/>
          <a:ext cx="12144374" cy="5143499"/>
        </p:xfrm>
        <a:graphic>
          <a:graphicData uri="http://schemas.openxmlformats.org/drawingml/2006/table">
            <a:tbl>
              <a:tblPr firstRow="1" bandRow="1">
                <a:tableStyleId>{5C22544A-7EE6-4342-B048-85BDC9FD1C3A}</a:tableStyleId>
              </a:tblPr>
              <a:tblGrid>
                <a:gridCol w="5427017">
                  <a:extLst>
                    <a:ext uri="{9D8B030D-6E8A-4147-A177-3AD203B41FA5}">
                      <a16:colId xmlns:a16="http://schemas.microsoft.com/office/drawing/2014/main" val="915624932"/>
                    </a:ext>
                  </a:extLst>
                </a:gridCol>
                <a:gridCol w="6717357">
                  <a:extLst>
                    <a:ext uri="{9D8B030D-6E8A-4147-A177-3AD203B41FA5}">
                      <a16:colId xmlns:a16="http://schemas.microsoft.com/office/drawing/2014/main" val="2524898160"/>
                    </a:ext>
                  </a:extLst>
                </a:gridCol>
              </a:tblGrid>
              <a:tr h="733690">
                <a:tc>
                  <a:txBody>
                    <a:bodyPr/>
                    <a:lstStyle/>
                    <a:p>
                      <a:r>
                        <a:rPr lang="en-GB" sz="2000" b="1" dirty="0"/>
                        <a:t>Stage 1:  Call for sites (6 months)</a:t>
                      </a:r>
                    </a:p>
                  </a:txBody>
                  <a:tcPr/>
                </a:tc>
                <a:tc>
                  <a:txBody>
                    <a:bodyPr/>
                    <a:lstStyle/>
                    <a:p>
                      <a:r>
                        <a:rPr lang="en-GB" sz="2000" b="1" dirty="0"/>
                        <a:t>This should be possible but will require more staff than currently available.</a:t>
                      </a:r>
                    </a:p>
                  </a:txBody>
                  <a:tcPr/>
                </a:tc>
                <a:extLst>
                  <a:ext uri="{0D108BD9-81ED-4DB2-BD59-A6C34878D82A}">
                    <a16:rowId xmlns:a16="http://schemas.microsoft.com/office/drawing/2014/main" val="3056933418"/>
                  </a:ext>
                </a:extLst>
              </a:tr>
              <a:tr h="1329660">
                <a:tc>
                  <a:txBody>
                    <a:bodyPr/>
                    <a:lstStyle/>
                    <a:p>
                      <a:r>
                        <a:rPr lang="en-GB" sz="2000" b="1" dirty="0"/>
                        <a:t>Stage 2:  Preparation of draft (12 months)</a:t>
                      </a:r>
                    </a:p>
                  </a:txBody>
                  <a:tcPr/>
                </a:tc>
                <a:tc>
                  <a:txBody>
                    <a:bodyPr/>
                    <a:lstStyle/>
                    <a:p>
                      <a:r>
                        <a:rPr lang="en-GB" sz="2000" b="1" dirty="0"/>
                        <a:t>Since there will be no development management policies, this will be a site allocation with the preparation of masterplans, plus any necessary design codes</a:t>
                      </a:r>
                    </a:p>
                  </a:txBody>
                  <a:tcPr/>
                </a:tc>
                <a:extLst>
                  <a:ext uri="{0D108BD9-81ED-4DB2-BD59-A6C34878D82A}">
                    <a16:rowId xmlns:a16="http://schemas.microsoft.com/office/drawing/2014/main" val="2194056682"/>
                  </a:ext>
                </a:extLst>
              </a:tr>
              <a:tr h="1329660">
                <a:tc>
                  <a:txBody>
                    <a:bodyPr/>
                    <a:lstStyle/>
                    <a:p>
                      <a:r>
                        <a:rPr lang="en-GB" sz="2000" b="1" dirty="0"/>
                        <a:t>Stage 3:  consultation with both Secretary of State and all other stakeholders (rather than two subsequent consultations) (6 weeks)</a:t>
                      </a:r>
                    </a:p>
                  </a:txBody>
                  <a:tcPr/>
                </a:tc>
                <a:tc>
                  <a:txBody>
                    <a:bodyPr/>
                    <a:lstStyle/>
                    <a:p>
                      <a:r>
                        <a:rPr lang="en-GB" sz="2000" b="1" dirty="0"/>
                        <a:t>Why not consult on both simultaneously?  This makes sense.  However, it takes a long time to analyse all the responses.  Is this long enough?</a:t>
                      </a:r>
                    </a:p>
                  </a:txBody>
                  <a:tcPr/>
                </a:tc>
                <a:extLst>
                  <a:ext uri="{0D108BD9-81ED-4DB2-BD59-A6C34878D82A}">
                    <a16:rowId xmlns:a16="http://schemas.microsoft.com/office/drawing/2014/main" val="2826130685"/>
                  </a:ext>
                </a:extLst>
              </a:tr>
              <a:tr h="1016799">
                <a:tc>
                  <a:txBody>
                    <a:bodyPr/>
                    <a:lstStyle/>
                    <a:p>
                      <a:r>
                        <a:rPr lang="en-GB" sz="2000" b="1" dirty="0"/>
                        <a:t>Stage 4: Examination by Inspector (9 months) </a:t>
                      </a:r>
                    </a:p>
                  </a:txBody>
                  <a:tcPr/>
                </a:tc>
                <a:tc>
                  <a:txBody>
                    <a:bodyPr/>
                    <a:lstStyle/>
                    <a:p>
                      <a:r>
                        <a:rPr lang="en-GB" sz="2000" b="1" dirty="0"/>
                        <a:t>Not sure that this is enough time to rewrite the proposals in light of the consultations AND have an inquiry.  </a:t>
                      </a:r>
                    </a:p>
                  </a:txBody>
                  <a:tcPr/>
                </a:tc>
                <a:extLst>
                  <a:ext uri="{0D108BD9-81ED-4DB2-BD59-A6C34878D82A}">
                    <a16:rowId xmlns:a16="http://schemas.microsoft.com/office/drawing/2014/main" val="95862251"/>
                  </a:ext>
                </a:extLst>
              </a:tr>
              <a:tr h="733690">
                <a:tc>
                  <a:txBody>
                    <a:bodyPr/>
                    <a:lstStyle/>
                    <a:p>
                      <a:r>
                        <a:rPr lang="en-GB" sz="2000" b="1" dirty="0"/>
                        <a:t>Stage 5:  Prepare map and text (electronic platform) (6 weeks)</a:t>
                      </a:r>
                    </a:p>
                  </a:txBody>
                  <a:tcPr/>
                </a:tc>
                <a:tc>
                  <a:txBody>
                    <a:bodyPr/>
                    <a:lstStyle/>
                    <a:p>
                      <a:r>
                        <a:rPr lang="en-GB" sz="2000" b="1" dirty="0"/>
                        <a:t>This should be possible</a:t>
                      </a:r>
                    </a:p>
                  </a:txBody>
                  <a:tcPr/>
                </a:tc>
                <a:extLst>
                  <a:ext uri="{0D108BD9-81ED-4DB2-BD59-A6C34878D82A}">
                    <a16:rowId xmlns:a16="http://schemas.microsoft.com/office/drawing/2014/main" val="2139110563"/>
                  </a:ext>
                </a:extLst>
              </a:tr>
            </a:tbl>
          </a:graphicData>
        </a:graphic>
      </p:graphicFrame>
    </p:spTree>
    <p:extLst>
      <p:ext uri="{BB962C8B-B14F-4D97-AF65-F5344CB8AC3E}">
        <p14:creationId xmlns:p14="http://schemas.microsoft.com/office/powerpoint/2010/main" val="1179224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3C901-C3BD-4C64-9A7D-434B93788E9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4FD29F7-6C36-4279-842E-C0123C3FF639}"/>
              </a:ext>
            </a:extLst>
          </p:cNvPr>
          <p:cNvSpPr>
            <a:spLocks noGrp="1"/>
          </p:cNvSpPr>
          <p:nvPr>
            <p:ph idx="1"/>
          </p:nvPr>
        </p:nvSpPr>
        <p:spPr/>
        <p:txBody>
          <a:bodyPr/>
          <a:lstStyle/>
          <a:p>
            <a:pPr marL="0" indent="0">
              <a:buNone/>
            </a:pPr>
            <a:r>
              <a:rPr lang="en-GB" dirty="0">
                <a:solidFill>
                  <a:srgbClr val="ED7D31"/>
                </a:solidFill>
              </a:rPr>
              <a:t>Proposal 9: Neighbourhood Plans should be retained as an important means of community input, and we will support communities to make better use of digital tools</a:t>
            </a:r>
          </a:p>
        </p:txBody>
      </p:sp>
    </p:spTree>
    <p:extLst>
      <p:ext uri="{BB962C8B-B14F-4D97-AF65-F5344CB8AC3E}">
        <p14:creationId xmlns:p14="http://schemas.microsoft.com/office/powerpoint/2010/main" val="2091469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31C7-FD8E-4981-8B17-034B155FFC01}"/>
              </a:ext>
            </a:extLst>
          </p:cNvPr>
          <p:cNvSpPr>
            <a:spLocks noGrp="1"/>
          </p:cNvSpPr>
          <p:nvPr>
            <p:ph type="title"/>
          </p:nvPr>
        </p:nvSpPr>
        <p:spPr/>
        <p:txBody>
          <a:bodyPr/>
          <a:lstStyle/>
          <a:p>
            <a:r>
              <a:rPr lang="en-GB" dirty="0"/>
              <a:t>This makes sense, but….</a:t>
            </a:r>
          </a:p>
        </p:txBody>
      </p:sp>
      <p:sp>
        <p:nvSpPr>
          <p:cNvPr id="3" name="Content Placeholder 2">
            <a:extLst>
              <a:ext uri="{FF2B5EF4-FFF2-40B4-BE49-F238E27FC236}">
                <a16:creationId xmlns:a16="http://schemas.microsoft.com/office/drawing/2014/main" id="{32541924-C3C8-4624-A70B-42C0B0DDF54A}"/>
              </a:ext>
            </a:extLst>
          </p:cNvPr>
          <p:cNvSpPr>
            <a:spLocks noGrp="1"/>
          </p:cNvSpPr>
          <p:nvPr>
            <p:ph idx="1"/>
          </p:nvPr>
        </p:nvSpPr>
        <p:spPr/>
        <p:txBody>
          <a:bodyPr>
            <a:normAutofit/>
          </a:bodyPr>
          <a:lstStyle/>
          <a:p>
            <a:r>
              <a:rPr lang="en-GB" dirty="0"/>
              <a:t>Yes, please retain neighbourhood plans!</a:t>
            </a:r>
          </a:p>
          <a:p>
            <a:r>
              <a:rPr lang="en-GB" dirty="0"/>
              <a:t>Should focus on proposals in local plans</a:t>
            </a:r>
          </a:p>
          <a:p>
            <a:r>
              <a:rPr lang="en-GB" dirty="0"/>
              <a:t>More emphasis on design</a:t>
            </a:r>
          </a:p>
          <a:p>
            <a:r>
              <a:rPr lang="en-GB" dirty="0"/>
              <a:t>Also be on new digital mapping platform</a:t>
            </a:r>
          </a:p>
          <a:p>
            <a:r>
              <a:rPr lang="en-GB" dirty="0"/>
              <a:t>Go down to very small areas (streets)</a:t>
            </a:r>
          </a:p>
          <a:p>
            <a:pPr marL="0" indent="0">
              <a:buNone/>
            </a:pPr>
            <a:endParaRPr lang="en-GB" i="1" dirty="0"/>
          </a:p>
        </p:txBody>
      </p:sp>
    </p:spTree>
    <p:extLst>
      <p:ext uri="{BB962C8B-B14F-4D97-AF65-F5344CB8AC3E}">
        <p14:creationId xmlns:p14="http://schemas.microsoft.com/office/powerpoint/2010/main" val="199667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9FE8-276E-472F-98E8-921623B541D6}"/>
              </a:ext>
            </a:extLst>
          </p:cNvPr>
          <p:cNvSpPr>
            <a:spLocks noGrp="1"/>
          </p:cNvSpPr>
          <p:nvPr>
            <p:ph type="title"/>
          </p:nvPr>
        </p:nvSpPr>
        <p:spPr/>
        <p:txBody>
          <a:bodyPr/>
          <a:lstStyle/>
          <a:p>
            <a:r>
              <a:rPr lang="en-GB" dirty="0"/>
              <a:t>But…….</a:t>
            </a:r>
          </a:p>
        </p:txBody>
      </p:sp>
      <p:sp>
        <p:nvSpPr>
          <p:cNvPr id="3" name="Content Placeholder 2">
            <a:extLst>
              <a:ext uri="{FF2B5EF4-FFF2-40B4-BE49-F238E27FC236}">
                <a16:creationId xmlns:a16="http://schemas.microsoft.com/office/drawing/2014/main" id="{B5AA6A86-679C-41AB-86F5-EAB462BC39D9}"/>
              </a:ext>
            </a:extLst>
          </p:cNvPr>
          <p:cNvSpPr>
            <a:spLocks noGrp="1"/>
          </p:cNvSpPr>
          <p:nvPr>
            <p:ph idx="1"/>
          </p:nvPr>
        </p:nvSpPr>
        <p:spPr/>
        <p:txBody>
          <a:bodyPr>
            <a:normAutofit fontScale="92500"/>
          </a:bodyPr>
          <a:lstStyle/>
          <a:p>
            <a:r>
              <a:rPr lang="en-GB" dirty="0"/>
              <a:t>But let’s not forget about local infrastructure, local knowledge and local aspirations!</a:t>
            </a:r>
          </a:p>
          <a:p>
            <a:r>
              <a:rPr lang="en-GB" dirty="0"/>
              <a:t>Urban design is a highly refined skill and non-planners will need support to do it well</a:t>
            </a:r>
          </a:p>
          <a:p>
            <a:r>
              <a:rPr lang="en-GB" dirty="0"/>
              <a:t>Parish Councils will also need support with digitalisation</a:t>
            </a:r>
          </a:p>
          <a:p>
            <a:endParaRPr lang="en-GB" dirty="0"/>
          </a:p>
        </p:txBody>
      </p:sp>
    </p:spTree>
    <p:extLst>
      <p:ext uri="{BB962C8B-B14F-4D97-AF65-F5344CB8AC3E}">
        <p14:creationId xmlns:p14="http://schemas.microsoft.com/office/powerpoint/2010/main" val="390102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578BA-3D38-431D-8877-B7B990ECD44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9C8573E-92E8-4970-9C41-A3892C7A160F}"/>
              </a:ext>
            </a:extLst>
          </p:cNvPr>
          <p:cNvSpPr>
            <a:spLocks noGrp="1"/>
          </p:cNvSpPr>
          <p:nvPr>
            <p:ph idx="1"/>
          </p:nvPr>
        </p:nvSpPr>
        <p:spPr/>
        <p:txBody>
          <a:bodyPr/>
          <a:lstStyle/>
          <a:p>
            <a:pPr marL="0" indent="0">
              <a:buNone/>
            </a:pPr>
            <a:r>
              <a:rPr lang="en-GB" dirty="0">
                <a:solidFill>
                  <a:srgbClr val="ED7D31"/>
                </a:solidFill>
              </a:rPr>
              <a:t>Proposal 10: A stronger emphasis on build out through planning</a:t>
            </a:r>
          </a:p>
        </p:txBody>
      </p:sp>
    </p:spTree>
    <p:extLst>
      <p:ext uri="{BB962C8B-B14F-4D97-AF65-F5344CB8AC3E}">
        <p14:creationId xmlns:p14="http://schemas.microsoft.com/office/powerpoint/2010/main" val="4155320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F5D7-8F11-4CF7-B7AD-277D848AED5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7062DE1-2888-4655-8C92-23045E75B14B}"/>
              </a:ext>
            </a:extLst>
          </p:cNvPr>
          <p:cNvSpPr>
            <a:spLocks noGrp="1"/>
          </p:cNvSpPr>
          <p:nvPr>
            <p:ph idx="1"/>
          </p:nvPr>
        </p:nvSpPr>
        <p:spPr/>
        <p:txBody>
          <a:bodyPr/>
          <a:lstStyle/>
          <a:p>
            <a:r>
              <a:rPr lang="en-GB" dirty="0"/>
              <a:t>Build out depends on the applicants following through on their permissions.</a:t>
            </a:r>
          </a:p>
          <a:p>
            <a:r>
              <a:rPr lang="en-GB" dirty="0"/>
              <a:t>There is nothing in the White Paper that penalises developers from creating landbanks.  All the focus is on Local Government.  Is this fair?</a:t>
            </a:r>
          </a:p>
        </p:txBody>
      </p:sp>
    </p:spTree>
    <p:extLst>
      <p:ext uri="{BB962C8B-B14F-4D97-AF65-F5344CB8AC3E}">
        <p14:creationId xmlns:p14="http://schemas.microsoft.com/office/powerpoint/2010/main" val="194204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98AEE-0D68-4967-87DE-1BA257843F8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7B1EFC2-FB09-41A0-A55D-196E551BBAF7}"/>
              </a:ext>
            </a:extLst>
          </p:cNvPr>
          <p:cNvSpPr>
            <a:spLocks noGrp="1"/>
          </p:cNvSpPr>
          <p:nvPr>
            <p:ph idx="1"/>
          </p:nvPr>
        </p:nvSpPr>
        <p:spPr/>
        <p:txBody>
          <a:bodyPr/>
          <a:lstStyle/>
          <a:p>
            <a:pPr marL="0" indent="0">
              <a:buNone/>
            </a:pPr>
            <a:r>
              <a:rPr lang="en-GB" dirty="0">
                <a:solidFill>
                  <a:srgbClr val="ED7D31"/>
                </a:solidFill>
              </a:rPr>
              <a:t>Proposal 11: To make design expectations more visual and predictable, we will expect design guidance and codes to be prepared locally with community involvement, and ensure that codes are more binding on decisions about development.</a:t>
            </a:r>
          </a:p>
        </p:txBody>
      </p:sp>
    </p:spTree>
    <p:extLst>
      <p:ext uri="{BB962C8B-B14F-4D97-AF65-F5344CB8AC3E}">
        <p14:creationId xmlns:p14="http://schemas.microsoft.com/office/powerpoint/2010/main" val="4371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4D34-6A85-45DA-8BE8-D74DC4063F8B}"/>
              </a:ext>
            </a:extLst>
          </p:cNvPr>
          <p:cNvSpPr>
            <a:spLocks noGrp="1"/>
          </p:cNvSpPr>
          <p:nvPr>
            <p:ph type="title"/>
          </p:nvPr>
        </p:nvSpPr>
        <p:spPr/>
        <p:txBody>
          <a:bodyPr/>
          <a:lstStyle/>
          <a:p>
            <a:r>
              <a:rPr lang="en-GB" dirty="0"/>
              <a:t>Health warning</a:t>
            </a:r>
          </a:p>
        </p:txBody>
      </p:sp>
      <p:sp>
        <p:nvSpPr>
          <p:cNvPr id="3" name="Content Placeholder 2">
            <a:extLst>
              <a:ext uri="{FF2B5EF4-FFF2-40B4-BE49-F238E27FC236}">
                <a16:creationId xmlns:a16="http://schemas.microsoft.com/office/drawing/2014/main" id="{862916E9-2591-4544-A280-340F4A9A537E}"/>
              </a:ext>
            </a:extLst>
          </p:cNvPr>
          <p:cNvSpPr>
            <a:spLocks noGrp="1"/>
          </p:cNvSpPr>
          <p:nvPr>
            <p:ph idx="1"/>
          </p:nvPr>
        </p:nvSpPr>
        <p:spPr/>
        <p:txBody>
          <a:bodyPr>
            <a:normAutofit/>
          </a:bodyPr>
          <a:lstStyle/>
          <a:p>
            <a:pPr marL="0" indent="0">
              <a:buNone/>
            </a:pPr>
            <a:r>
              <a:rPr lang="en-GB" dirty="0"/>
              <a:t>The view in this presentation are my personal views based on my experience working with local councils.</a:t>
            </a:r>
          </a:p>
          <a:p>
            <a:pPr marL="0" indent="0">
              <a:buNone/>
            </a:pPr>
            <a:endParaRPr lang="en-GB" dirty="0"/>
          </a:p>
          <a:p>
            <a:pPr marL="0" indent="0">
              <a:buNone/>
            </a:pPr>
            <a:r>
              <a:rPr lang="en-GB" dirty="0"/>
              <a:t>We can discuss the implications at the end of the session.</a:t>
            </a:r>
          </a:p>
        </p:txBody>
      </p:sp>
    </p:spTree>
    <p:extLst>
      <p:ext uri="{BB962C8B-B14F-4D97-AF65-F5344CB8AC3E}">
        <p14:creationId xmlns:p14="http://schemas.microsoft.com/office/powerpoint/2010/main" val="1967477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D8AD4-1DE0-4C63-A498-936A5C0E935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252ACF3-7912-4315-AAD2-219752A23B0E}"/>
              </a:ext>
            </a:extLst>
          </p:cNvPr>
          <p:cNvSpPr>
            <a:spLocks noGrp="1"/>
          </p:cNvSpPr>
          <p:nvPr>
            <p:ph idx="1"/>
          </p:nvPr>
        </p:nvSpPr>
        <p:spPr/>
        <p:txBody>
          <a:bodyPr/>
          <a:lstStyle/>
          <a:p>
            <a:r>
              <a:rPr lang="en-GB" dirty="0"/>
              <a:t>Design codes must be prepared with community involvement to reflect local character</a:t>
            </a:r>
          </a:p>
          <a:p>
            <a:r>
              <a:rPr lang="en-GB" dirty="0"/>
              <a:t>National codes will be prepared where there is no design code in place</a:t>
            </a:r>
          </a:p>
        </p:txBody>
      </p:sp>
    </p:spTree>
    <p:extLst>
      <p:ext uri="{BB962C8B-B14F-4D97-AF65-F5344CB8AC3E}">
        <p14:creationId xmlns:p14="http://schemas.microsoft.com/office/powerpoint/2010/main" val="305164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0B67-4927-438E-B68A-7BB5DED2E0CD}"/>
              </a:ext>
            </a:extLst>
          </p:cNvPr>
          <p:cNvSpPr>
            <a:spLocks noGrp="1"/>
          </p:cNvSpPr>
          <p:nvPr>
            <p:ph type="title"/>
          </p:nvPr>
        </p:nvSpPr>
        <p:spPr/>
        <p:txBody>
          <a:bodyPr/>
          <a:lstStyle/>
          <a:p>
            <a:r>
              <a:rPr lang="en-GB" dirty="0"/>
              <a:t>Not sure…</a:t>
            </a:r>
          </a:p>
        </p:txBody>
      </p:sp>
      <p:sp>
        <p:nvSpPr>
          <p:cNvPr id="3" name="Content Placeholder 2">
            <a:extLst>
              <a:ext uri="{FF2B5EF4-FFF2-40B4-BE49-F238E27FC236}">
                <a16:creationId xmlns:a16="http://schemas.microsoft.com/office/drawing/2014/main" id="{EE42FB91-7325-423F-804D-7EA82DE69A6B}"/>
              </a:ext>
            </a:extLst>
          </p:cNvPr>
          <p:cNvSpPr>
            <a:spLocks noGrp="1"/>
          </p:cNvSpPr>
          <p:nvPr>
            <p:ph idx="1"/>
          </p:nvPr>
        </p:nvSpPr>
        <p:spPr/>
        <p:txBody>
          <a:bodyPr>
            <a:normAutofit lnSpcReduction="10000"/>
          </a:bodyPr>
          <a:lstStyle/>
          <a:p>
            <a:r>
              <a:rPr lang="en-GB" dirty="0"/>
              <a:t>This will mean that Character Assessments in NDPs will be given more weight</a:t>
            </a:r>
          </a:p>
          <a:p>
            <a:r>
              <a:rPr lang="en-GB" dirty="0"/>
              <a:t>But design is a refined skill.  Not many of us have this skill.  How do we learn it?</a:t>
            </a:r>
          </a:p>
          <a:p>
            <a:r>
              <a:rPr lang="en-GB" dirty="0"/>
              <a:t>Will national codes be clear enough to create good design?  </a:t>
            </a:r>
          </a:p>
          <a:p>
            <a:r>
              <a:rPr lang="en-GB" dirty="0"/>
              <a:t>Will this lead to national homogenisation?</a:t>
            </a:r>
          </a:p>
        </p:txBody>
      </p:sp>
    </p:spTree>
    <p:extLst>
      <p:ext uri="{BB962C8B-B14F-4D97-AF65-F5344CB8AC3E}">
        <p14:creationId xmlns:p14="http://schemas.microsoft.com/office/powerpoint/2010/main" val="338131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EB1B-04F6-45FA-AC63-5F6F4A9C205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5B7602-A8BB-4638-B0F7-3C5E9FEBDAE3}"/>
              </a:ext>
            </a:extLst>
          </p:cNvPr>
          <p:cNvSpPr>
            <a:spLocks noGrp="1"/>
          </p:cNvSpPr>
          <p:nvPr>
            <p:ph idx="1"/>
          </p:nvPr>
        </p:nvSpPr>
        <p:spPr/>
        <p:txBody>
          <a:bodyPr>
            <a:normAutofit fontScale="92500"/>
          </a:bodyPr>
          <a:lstStyle/>
          <a:p>
            <a:pPr marL="0" indent="0">
              <a:buNone/>
            </a:pPr>
            <a:r>
              <a:rPr lang="en-GB" dirty="0">
                <a:solidFill>
                  <a:srgbClr val="ED7D31"/>
                </a:solidFill>
              </a:rPr>
              <a:t>Proposal 12: To support the transition to a planning system which is more visual and rooted in local preferences and character, we will set up a body to support the delivery of provably locally-popular design codes, and propose that each authority should have a chief officer for design and place-making.</a:t>
            </a:r>
          </a:p>
        </p:txBody>
      </p:sp>
    </p:spTree>
    <p:extLst>
      <p:ext uri="{BB962C8B-B14F-4D97-AF65-F5344CB8AC3E}">
        <p14:creationId xmlns:p14="http://schemas.microsoft.com/office/powerpoint/2010/main" val="24590012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1DD38-F37F-4035-AF92-6B033C13CBB3}"/>
              </a:ext>
            </a:extLst>
          </p:cNvPr>
          <p:cNvSpPr>
            <a:spLocks noGrp="1"/>
          </p:cNvSpPr>
          <p:nvPr>
            <p:ph type="title"/>
          </p:nvPr>
        </p:nvSpPr>
        <p:spPr/>
        <p:txBody>
          <a:bodyPr/>
          <a:lstStyle/>
          <a:p>
            <a:r>
              <a:rPr lang="en-GB" dirty="0"/>
              <a:t>I agree with this</a:t>
            </a:r>
          </a:p>
        </p:txBody>
      </p:sp>
      <p:sp>
        <p:nvSpPr>
          <p:cNvPr id="3" name="Content Placeholder 2">
            <a:extLst>
              <a:ext uri="{FF2B5EF4-FFF2-40B4-BE49-F238E27FC236}">
                <a16:creationId xmlns:a16="http://schemas.microsoft.com/office/drawing/2014/main" id="{F02006DD-CE2A-4BC1-8FC1-EAB8C6012EB4}"/>
              </a:ext>
            </a:extLst>
          </p:cNvPr>
          <p:cNvSpPr>
            <a:spLocks noGrp="1"/>
          </p:cNvSpPr>
          <p:nvPr>
            <p:ph idx="1"/>
          </p:nvPr>
        </p:nvSpPr>
        <p:spPr/>
        <p:txBody>
          <a:bodyPr/>
          <a:lstStyle/>
          <a:p>
            <a:r>
              <a:rPr lang="en-GB" dirty="0"/>
              <a:t>A new body can be established that will deliver new skills to ALL plan-makers and who can champion best practice</a:t>
            </a:r>
          </a:p>
          <a:p>
            <a:r>
              <a:rPr lang="en-GB" dirty="0"/>
              <a:t>Design skills are also needed in planning departments</a:t>
            </a:r>
          </a:p>
        </p:txBody>
      </p:sp>
    </p:spTree>
    <p:extLst>
      <p:ext uri="{BB962C8B-B14F-4D97-AF65-F5344CB8AC3E}">
        <p14:creationId xmlns:p14="http://schemas.microsoft.com/office/powerpoint/2010/main" val="386117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1E30-D405-47E5-9D14-CCC00A0AE4F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5068AD0-5F1F-4860-9CCD-A5A5EAB7A065}"/>
              </a:ext>
            </a:extLst>
          </p:cNvPr>
          <p:cNvSpPr>
            <a:spLocks noGrp="1"/>
          </p:cNvSpPr>
          <p:nvPr>
            <p:ph idx="1"/>
          </p:nvPr>
        </p:nvSpPr>
        <p:spPr/>
        <p:txBody>
          <a:bodyPr/>
          <a:lstStyle/>
          <a:p>
            <a:pPr marL="0" indent="0">
              <a:buNone/>
            </a:pPr>
            <a:r>
              <a:rPr lang="en-GB" dirty="0">
                <a:solidFill>
                  <a:srgbClr val="ED7D31"/>
                </a:solidFill>
              </a:rPr>
              <a:t>Proposal 13: To further embed national leadership on delivering better places, we will consider how Homes England’s strategic objectives can give greater emphasis to delivering beautiful places.</a:t>
            </a:r>
          </a:p>
        </p:txBody>
      </p:sp>
    </p:spTree>
    <p:extLst>
      <p:ext uri="{BB962C8B-B14F-4D97-AF65-F5344CB8AC3E}">
        <p14:creationId xmlns:p14="http://schemas.microsoft.com/office/powerpoint/2010/main" val="40948131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05929-5D79-42E4-A0F2-4A4C727D167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A10A06D-C6D0-442C-A479-5A926338B22E}"/>
              </a:ext>
            </a:extLst>
          </p:cNvPr>
          <p:cNvSpPr>
            <a:spLocks noGrp="1"/>
          </p:cNvSpPr>
          <p:nvPr>
            <p:ph idx="1"/>
          </p:nvPr>
        </p:nvSpPr>
        <p:spPr/>
        <p:txBody>
          <a:bodyPr/>
          <a:lstStyle/>
          <a:p>
            <a:pPr marL="0" indent="0">
              <a:buNone/>
            </a:pPr>
            <a:r>
              <a:rPr lang="en-GB" dirty="0">
                <a:solidFill>
                  <a:srgbClr val="ED7D31"/>
                </a:solidFill>
              </a:rPr>
              <a:t>Proposal 14: We intend to introduce a fast-track for beauty through changes to national policy and legislation, to incentivise and accelerate high quality development which reflects local character and preferences.</a:t>
            </a:r>
          </a:p>
        </p:txBody>
      </p:sp>
    </p:spTree>
    <p:extLst>
      <p:ext uri="{BB962C8B-B14F-4D97-AF65-F5344CB8AC3E}">
        <p14:creationId xmlns:p14="http://schemas.microsoft.com/office/powerpoint/2010/main" val="2038676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55E3F-4357-41A2-8BE7-310FA886EB5C}"/>
              </a:ext>
            </a:extLst>
          </p:cNvPr>
          <p:cNvSpPr>
            <a:spLocks noGrp="1"/>
          </p:cNvSpPr>
          <p:nvPr>
            <p:ph type="title"/>
          </p:nvPr>
        </p:nvSpPr>
        <p:spPr/>
        <p:txBody>
          <a:bodyPr/>
          <a:lstStyle/>
          <a:p>
            <a:r>
              <a:rPr lang="en-GB" dirty="0"/>
              <a:t>The White Paper proposes</a:t>
            </a:r>
          </a:p>
        </p:txBody>
      </p:sp>
      <p:sp>
        <p:nvSpPr>
          <p:cNvPr id="3" name="Content Placeholder 2">
            <a:extLst>
              <a:ext uri="{FF2B5EF4-FFF2-40B4-BE49-F238E27FC236}">
                <a16:creationId xmlns:a16="http://schemas.microsoft.com/office/drawing/2014/main" id="{F71AB0E3-7805-43F5-BD1D-8182985550EB}"/>
              </a:ext>
            </a:extLst>
          </p:cNvPr>
          <p:cNvSpPr>
            <a:spLocks noGrp="1"/>
          </p:cNvSpPr>
          <p:nvPr>
            <p:ph idx="1"/>
          </p:nvPr>
        </p:nvSpPr>
        <p:spPr/>
        <p:txBody>
          <a:bodyPr>
            <a:normAutofit fontScale="92500" lnSpcReduction="20000"/>
          </a:bodyPr>
          <a:lstStyle/>
          <a:p>
            <a:r>
              <a:rPr lang="en-GB" dirty="0"/>
              <a:t>NPPF to require that local design codes carry weight</a:t>
            </a:r>
          </a:p>
          <a:p>
            <a:r>
              <a:rPr lang="en-GB" dirty="0"/>
              <a:t>Masterplans and/or codes will be required for major allocations (as part of the plan-making process)</a:t>
            </a:r>
          </a:p>
          <a:p>
            <a:r>
              <a:rPr lang="en-GB" dirty="0"/>
              <a:t>Further changes to permitted development including use of pre-agreed designs (but still need prior approval)</a:t>
            </a:r>
          </a:p>
        </p:txBody>
      </p:sp>
    </p:spTree>
    <p:extLst>
      <p:ext uri="{BB962C8B-B14F-4D97-AF65-F5344CB8AC3E}">
        <p14:creationId xmlns:p14="http://schemas.microsoft.com/office/powerpoint/2010/main" val="38307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404DC-093D-42D3-8D3F-117F5EFC919B}"/>
              </a:ext>
            </a:extLst>
          </p:cNvPr>
          <p:cNvSpPr>
            <a:spLocks noGrp="1"/>
          </p:cNvSpPr>
          <p:nvPr>
            <p:ph type="title"/>
          </p:nvPr>
        </p:nvSpPr>
        <p:spPr/>
        <p:txBody>
          <a:bodyPr/>
          <a:lstStyle/>
          <a:p>
            <a:r>
              <a:rPr lang="en-GB" dirty="0"/>
              <a:t>My verdict?</a:t>
            </a:r>
          </a:p>
        </p:txBody>
      </p:sp>
      <p:sp>
        <p:nvSpPr>
          <p:cNvPr id="3" name="Content Placeholder 2">
            <a:extLst>
              <a:ext uri="{FF2B5EF4-FFF2-40B4-BE49-F238E27FC236}">
                <a16:creationId xmlns:a16="http://schemas.microsoft.com/office/drawing/2014/main" id="{02851F9A-9DFA-47DF-8DEE-9433B12C8B2F}"/>
              </a:ext>
            </a:extLst>
          </p:cNvPr>
          <p:cNvSpPr>
            <a:spLocks noGrp="1"/>
          </p:cNvSpPr>
          <p:nvPr>
            <p:ph idx="1"/>
          </p:nvPr>
        </p:nvSpPr>
        <p:spPr/>
        <p:txBody>
          <a:bodyPr/>
          <a:lstStyle/>
          <a:p>
            <a:r>
              <a:rPr lang="en-GB" dirty="0"/>
              <a:t>I’m happy to see that neighbourhood plan design policies will be given more weight, but I’ve prepared a few and they are difficult to do well.  </a:t>
            </a:r>
          </a:p>
          <a:p>
            <a:r>
              <a:rPr lang="en-GB" dirty="0"/>
              <a:t>This is asking a lot of volunteers who prepare neighbourhood plans.</a:t>
            </a:r>
          </a:p>
        </p:txBody>
      </p:sp>
    </p:spTree>
    <p:extLst>
      <p:ext uri="{BB962C8B-B14F-4D97-AF65-F5344CB8AC3E}">
        <p14:creationId xmlns:p14="http://schemas.microsoft.com/office/powerpoint/2010/main" val="189031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5032-4ACD-4A0F-8035-AEEEF758AA6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885B35B-4BB9-4A12-A88B-F406DAC8FE22}"/>
              </a:ext>
            </a:extLst>
          </p:cNvPr>
          <p:cNvSpPr>
            <a:spLocks noGrp="1"/>
          </p:cNvSpPr>
          <p:nvPr>
            <p:ph idx="1"/>
          </p:nvPr>
        </p:nvSpPr>
        <p:spPr/>
        <p:txBody>
          <a:bodyPr/>
          <a:lstStyle/>
          <a:p>
            <a:pPr marL="0" indent="0">
              <a:buNone/>
            </a:pPr>
            <a:r>
              <a:rPr lang="en-GB" dirty="0">
                <a:solidFill>
                  <a:srgbClr val="ED7D31"/>
                </a:solidFill>
              </a:rPr>
              <a:t>Proposal 16: We intend to design a quicker, simpler framework for assessing environmental impacts and enhancement opportunities, that speeds up the process while protecting and enhancing the most valuable and important habitats and species in England.</a:t>
            </a:r>
          </a:p>
        </p:txBody>
      </p:sp>
    </p:spTree>
    <p:extLst>
      <p:ext uri="{BB962C8B-B14F-4D97-AF65-F5344CB8AC3E}">
        <p14:creationId xmlns:p14="http://schemas.microsoft.com/office/powerpoint/2010/main" val="866352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F1C73-5E4C-4244-BDA0-CA68C9978F3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B453236-BA4D-4846-A50F-9EC4DDCA6F2F}"/>
              </a:ext>
            </a:extLst>
          </p:cNvPr>
          <p:cNvSpPr>
            <a:spLocks noGrp="1"/>
          </p:cNvSpPr>
          <p:nvPr>
            <p:ph idx="1"/>
          </p:nvPr>
        </p:nvSpPr>
        <p:spPr/>
        <p:txBody>
          <a:bodyPr/>
          <a:lstStyle/>
          <a:p>
            <a:pPr marL="0" indent="0">
              <a:buNone/>
            </a:pPr>
            <a:r>
              <a:rPr lang="en-GB" i="1" dirty="0"/>
              <a:t>“Strategic Environmental Assessment, Sustainability Appraisal, and Environmental Impact Assessment – can lead to duplication of effort and overly-long reports which inhibit transparency and add unnecessary delays”</a:t>
            </a:r>
          </a:p>
        </p:txBody>
      </p:sp>
    </p:spTree>
    <p:extLst>
      <p:ext uri="{BB962C8B-B14F-4D97-AF65-F5344CB8AC3E}">
        <p14:creationId xmlns:p14="http://schemas.microsoft.com/office/powerpoint/2010/main" val="414435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15CD-0A0C-45CD-884B-89F216068DF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5A05E1A-920D-42FE-A28D-80B865F2022C}"/>
              </a:ext>
            </a:extLst>
          </p:cNvPr>
          <p:cNvSpPr>
            <a:spLocks noGrp="1"/>
          </p:cNvSpPr>
          <p:nvPr>
            <p:ph idx="1"/>
          </p:nvPr>
        </p:nvSpPr>
        <p:spPr/>
        <p:txBody>
          <a:bodyPr/>
          <a:lstStyle/>
          <a:p>
            <a:pPr marL="0" indent="0" algn="ctr">
              <a:buNone/>
            </a:pPr>
            <a:endParaRPr lang="en-GB" dirty="0">
              <a:solidFill>
                <a:srgbClr val="ED7D31"/>
              </a:solidFill>
            </a:endParaRPr>
          </a:p>
          <a:p>
            <a:pPr marL="0" indent="0" algn="ctr">
              <a:buNone/>
            </a:pPr>
            <a:r>
              <a:rPr lang="en-GB" dirty="0">
                <a:solidFill>
                  <a:srgbClr val="ED7D31"/>
                </a:solidFill>
              </a:rPr>
              <a:t>There are 22 proposals in this White Paper</a:t>
            </a:r>
          </a:p>
          <a:p>
            <a:pPr marL="0" indent="0" algn="ctr">
              <a:buNone/>
            </a:pPr>
            <a:endParaRPr lang="en-GB" dirty="0">
              <a:solidFill>
                <a:srgbClr val="ED7D31"/>
              </a:solidFill>
            </a:endParaRPr>
          </a:p>
          <a:p>
            <a:pPr marL="0" indent="0" algn="ctr">
              <a:buNone/>
            </a:pPr>
            <a:r>
              <a:rPr lang="en-GB" dirty="0">
                <a:solidFill>
                  <a:srgbClr val="ED7D31"/>
                </a:solidFill>
              </a:rPr>
              <a:t>Sit back and listen…</a:t>
            </a:r>
            <a:endParaRPr lang="en-GB" dirty="0"/>
          </a:p>
        </p:txBody>
      </p:sp>
    </p:spTree>
    <p:extLst>
      <p:ext uri="{BB962C8B-B14F-4D97-AF65-F5344CB8AC3E}">
        <p14:creationId xmlns:p14="http://schemas.microsoft.com/office/powerpoint/2010/main" val="42047782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64B7D-5DEB-4ED3-8B54-D52C71249FD9}"/>
              </a:ext>
            </a:extLst>
          </p:cNvPr>
          <p:cNvSpPr>
            <a:spLocks noGrp="1"/>
          </p:cNvSpPr>
          <p:nvPr>
            <p:ph type="title"/>
          </p:nvPr>
        </p:nvSpPr>
        <p:spPr/>
        <p:txBody>
          <a:bodyPr/>
          <a:lstStyle/>
          <a:p>
            <a:r>
              <a:rPr lang="en-GB" dirty="0"/>
              <a:t>I agree with this</a:t>
            </a:r>
          </a:p>
        </p:txBody>
      </p:sp>
      <p:sp>
        <p:nvSpPr>
          <p:cNvPr id="3" name="Content Placeholder 2">
            <a:extLst>
              <a:ext uri="{FF2B5EF4-FFF2-40B4-BE49-F238E27FC236}">
                <a16:creationId xmlns:a16="http://schemas.microsoft.com/office/drawing/2014/main" id="{B0231AD6-55DA-49FF-AAE7-0F0BD5CB826D}"/>
              </a:ext>
            </a:extLst>
          </p:cNvPr>
          <p:cNvSpPr>
            <a:spLocks noGrp="1"/>
          </p:cNvSpPr>
          <p:nvPr>
            <p:ph idx="1"/>
          </p:nvPr>
        </p:nvSpPr>
        <p:spPr/>
        <p:txBody>
          <a:bodyPr/>
          <a:lstStyle/>
          <a:p>
            <a:r>
              <a:rPr lang="en-GB" dirty="0"/>
              <a:t>There are too many processes that do the same thing</a:t>
            </a:r>
          </a:p>
          <a:p>
            <a:r>
              <a:rPr lang="en-GB" dirty="0"/>
              <a:t>Environmental impacts MUST be considered but a single method would be preferable to the multiple requirements we currently have</a:t>
            </a:r>
          </a:p>
        </p:txBody>
      </p:sp>
    </p:spTree>
    <p:extLst>
      <p:ext uri="{BB962C8B-B14F-4D97-AF65-F5344CB8AC3E}">
        <p14:creationId xmlns:p14="http://schemas.microsoft.com/office/powerpoint/2010/main" val="183681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6BFD9-3461-4CF4-887D-DAF9BDAF78C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749E76C-2F23-457A-8B90-B5279AFD85C0}"/>
              </a:ext>
            </a:extLst>
          </p:cNvPr>
          <p:cNvSpPr>
            <a:spLocks noGrp="1"/>
          </p:cNvSpPr>
          <p:nvPr>
            <p:ph idx="1"/>
          </p:nvPr>
        </p:nvSpPr>
        <p:spPr/>
        <p:txBody>
          <a:bodyPr/>
          <a:lstStyle/>
          <a:p>
            <a:pPr marL="0" indent="0">
              <a:buNone/>
            </a:pPr>
            <a:r>
              <a:rPr lang="en-GB" dirty="0">
                <a:solidFill>
                  <a:srgbClr val="ED7D31"/>
                </a:solidFill>
              </a:rPr>
              <a:t>Proposal 17: Conserving and enhancing our historic buildings and areas in the 21st century</a:t>
            </a:r>
          </a:p>
          <a:p>
            <a:pPr marL="0" indent="0">
              <a:buNone/>
            </a:pPr>
            <a:endParaRPr lang="en-GB" dirty="0">
              <a:solidFill>
                <a:srgbClr val="ED7D31"/>
              </a:solidFill>
            </a:endParaRPr>
          </a:p>
          <a:p>
            <a:pPr marL="0" indent="0">
              <a:buNone/>
            </a:pPr>
            <a:r>
              <a:rPr lang="en-GB" dirty="0"/>
              <a:t>There do not appear to be any changes proposed</a:t>
            </a:r>
          </a:p>
        </p:txBody>
      </p:sp>
    </p:spTree>
    <p:extLst>
      <p:ext uri="{BB962C8B-B14F-4D97-AF65-F5344CB8AC3E}">
        <p14:creationId xmlns:p14="http://schemas.microsoft.com/office/powerpoint/2010/main" val="2546152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A51F-71AF-487B-8F74-0EDEF0C8F81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7483406-B614-44EB-8173-95C9FB4F059B}"/>
              </a:ext>
            </a:extLst>
          </p:cNvPr>
          <p:cNvSpPr>
            <a:spLocks noGrp="1"/>
          </p:cNvSpPr>
          <p:nvPr>
            <p:ph idx="1"/>
          </p:nvPr>
        </p:nvSpPr>
        <p:spPr/>
        <p:txBody>
          <a:bodyPr/>
          <a:lstStyle/>
          <a:p>
            <a:pPr marL="0" indent="0">
              <a:buNone/>
            </a:pPr>
            <a:r>
              <a:rPr lang="en-GB" dirty="0">
                <a:solidFill>
                  <a:srgbClr val="ED7D31"/>
                </a:solidFill>
              </a:rPr>
              <a:t>Proposal 18: To complement our planning reforms, we will facilitate ambitious improvements in the energy efficiency standards for buildings to help deliver our world-leading commitment to net-zero by 2050.</a:t>
            </a:r>
          </a:p>
        </p:txBody>
      </p:sp>
    </p:spTree>
    <p:extLst>
      <p:ext uri="{BB962C8B-B14F-4D97-AF65-F5344CB8AC3E}">
        <p14:creationId xmlns:p14="http://schemas.microsoft.com/office/powerpoint/2010/main" val="1443103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684E7-8F48-44B6-B73B-0A907138B217}"/>
              </a:ext>
            </a:extLst>
          </p:cNvPr>
          <p:cNvSpPr>
            <a:spLocks noGrp="1"/>
          </p:cNvSpPr>
          <p:nvPr>
            <p:ph type="title"/>
          </p:nvPr>
        </p:nvSpPr>
        <p:spPr/>
        <p:txBody>
          <a:bodyPr/>
          <a:lstStyle/>
          <a:p>
            <a:r>
              <a:rPr lang="en-GB" dirty="0"/>
              <a:t>Yes, yes, yes!!!</a:t>
            </a:r>
          </a:p>
        </p:txBody>
      </p:sp>
      <p:sp>
        <p:nvSpPr>
          <p:cNvPr id="3" name="Content Placeholder 2">
            <a:extLst>
              <a:ext uri="{FF2B5EF4-FFF2-40B4-BE49-F238E27FC236}">
                <a16:creationId xmlns:a16="http://schemas.microsoft.com/office/drawing/2014/main" id="{4E934E68-386A-4F0E-A7D5-90061EA98A44}"/>
              </a:ext>
            </a:extLst>
          </p:cNvPr>
          <p:cNvSpPr>
            <a:spLocks noGrp="1"/>
          </p:cNvSpPr>
          <p:nvPr>
            <p:ph idx="1"/>
          </p:nvPr>
        </p:nvSpPr>
        <p:spPr/>
        <p:txBody>
          <a:bodyPr/>
          <a:lstStyle/>
          <a:p>
            <a:r>
              <a:rPr lang="en-GB" dirty="0"/>
              <a:t>Most of my neighbourhood plans wish to achieve zero carbon in new developments and in their whole settlements.</a:t>
            </a:r>
          </a:p>
          <a:p>
            <a:r>
              <a:rPr lang="en-GB" dirty="0"/>
              <a:t>This may help us achieve this.</a:t>
            </a:r>
          </a:p>
          <a:p>
            <a:r>
              <a:rPr lang="en-GB" dirty="0"/>
              <a:t>At present, the planning system is a poor tool for tacking climate change.</a:t>
            </a:r>
          </a:p>
        </p:txBody>
      </p:sp>
    </p:spTree>
    <p:extLst>
      <p:ext uri="{BB962C8B-B14F-4D97-AF65-F5344CB8AC3E}">
        <p14:creationId xmlns:p14="http://schemas.microsoft.com/office/powerpoint/2010/main" val="25976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7927-38E2-4248-B2DF-003A4A85A8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38A8389-6CC0-4C51-BA8C-98738A450A3A}"/>
              </a:ext>
            </a:extLst>
          </p:cNvPr>
          <p:cNvSpPr>
            <a:spLocks noGrp="1"/>
          </p:cNvSpPr>
          <p:nvPr>
            <p:ph idx="1"/>
          </p:nvPr>
        </p:nvSpPr>
        <p:spPr/>
        <p:txBody>
          <a:bodyPr/>
          <a:lstStyle/>
          <a:p>
            <a:pPr marL="0" indent="0">
              <a:buNone/>
            </a:pPr>
            <a:r>
              <a:rPr lang="en-GB" dirty="0">
                <a:solidFill>
                  <a:srgbClr val="ED7D31"/>
                </a:solidFill>
              </a:rPr>
              <a:t>Proposal 19: The Community Infrastructure Levy should be reformed to be charged as a fixed proportion of the development value above a threshold, with a mandatory nationally-set rate or rates and the current system of planning obligations abolished.</a:t>
            </a:r>
          </a:p>
        </p:txBody>
      </p:sp>
    </p:spTree>
    <p:extLst>
      <p:ext uri="{BB962C8B-B14F-4D97-AF65-F5344CB8AC3E}">
        <p14:creationId xmlns:p14="http://schemas.microsoft.com/office/powerpoint/2010/main" val="40415623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57A5-89A0-4943-A491-94E80C83141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793F2EC-3351-4981-A434-0CD58F303CE3}"/>
              </a:ext>
            </a:extLst>
          </p:cNvPr>
          <p:cNvSpPr>
            <a:spLocks noGrp="1"/>
          </p:cNvSpPr>
          <p:nvPr>
            <p:ph idx="1"/>
          </p:nvPr>
        </p:nvSpPr>
        <p:spPr/>
        <p:txBody>
          <a:bodyPr>
            <a:normAutofit fontScale="92500" lnSpcReduction="20000"/>
          </a:bodyPr>
          <a:lstStyle/>
          <a:p>
            <a:r>
              <a:rPr lang="en-GB" dirty="0"/>
              <a:t>Nationalised</a:t>
            </a:r>
          </a:p>
          <a:p>
            <a:r>
              <a:rPr lang="en-GB" dirty="0"/>
              <a:t>Charged at the final value of development</a:t>
            </a:r>
          </a:p>
          <a:p>
            <a:r>
              <a:rPr lang="en-GB" dirty="0"/>
              <a:t>Levied at point of occupation</a:t>
            </a:r>
          </a:p>
          <a:p>
            <a:r>
              <a:rPr lang="en-GB" dirty="0"/>
              <a:t>Value-based minimum threshold so no charge for unviable development</a:t>
            </a:r>
          </a:p>
          <a:p>
            <a:r>
              <a:rPr lang="en-GB" dirty="0"/>
              <a:t>Greater certainty about how much ££ will be collected</a:t>
            </a:r>
          </a:p>
          <a:p>
            <a:r>
              <a:rPr lang="en-GB" dirty="0"/>
              <a:t>No more S106</a:t>
            </a:r>
          </a:p>
        </p:txBody>
      </p:sp>
    </p:spTree>
    <p:extLst>
      <p:ext uri="{BB962C8B-B14F-4D97-AF65-F5344CB8AC3E}">
        <p14:creationId xmlns:p14="http://schemas.microsoft.com/office/powerpoint/2010/main" val="348696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BC7E4-D6B3-491B-BD86-6F72F367EAD0}"/>
              </a:ext>
            </a:extLst>
          </p:cNvPr>
          <p:cNvSpPr>
            <a:spLocks noGrp="1"/>
          </p:cNvSpPr>
          <p:nvPr>
            <p:ph type="title"/>
          </p:nvPr>
        </p:nvSpPr>
        <p:spPr/>
        <p:txBody>
          <a:bodyPr/>
          <a:lstStyle/>
          <a:p>
            <a:r>
              <a:rPr lang="en-GB" dirty="0"/>
              <a:t>I have some questions…</a:t>
            </a:r>
          </a:p>
        </p:txBody>
      </p:sp>
      <p:sp>
        <p:nvSpPr>
          <p:cNvPr id="3" name="Content Placeholder 2">
            <a:extLst>
              <a:ext uri="{FF2B5EF4-FFF2-40B4-BE49-F238E27FC236}">
                <a16:creationId xmlns:a16="http://schemas.microsoft.com/office/drawing/2014/main" id="{1E0DE7E8-40AB-4CC0-8C39-9F113358A218}"/>
              </a:ext>
            </a:extLst>
          </p:cNvPr>
          <p:cNvSpPr>
            <a:spLocks noGrp="1"/>
          </p:cNvSpPr>
          <p:nvPr>
            <p:ph idx="1"/>
          </p:nvPr>
        </p:nvSpPr>
        <p:spPr/>
        <p:txBody>
          <a:bodyPr>
            <a:normAutofit fontScale="85000" lnSpcReduction="20000"/>
          </a:bodyPr>
          <a:lstStyle/>
          <a:p>
            <a:r>
              <a:rPr lang="en-GB" dirty="0"/>
              <a:t>How much money does the LPA and the community receive?</a:t>
            </a:r>
          </a:p>
          <a:p>
            <a:r>
              <a:rPr lang="en-GB" dirty="0"/>
              <a:t>Will money be distributed to where the need is or where the development falls?</a:t>
            </a:r>
          </a:p>
          <a:p>
            <a:r>
              <a:rPr lang="en-GB" dirty="0"/>
              <a:t>Will the money be ringfenced to infrastructure or can it be spent on non-development requirements?</a:t>
            </a:r>
          </a:p>
          <a:p>
            <a:r>
              <a:rPr lang="en-GB" dirty="0"/>
              <a:t>How are the requirements for individual sites considered?</a:t>
            </a:r>
          </a:p>
          <a:p>
            <a:r>
              <a:rPr lang="en-GB" dirty="0"/>
              <a:t>We need more detail…..</a:t>
            </a:r>
          </a:p>
        </p:txBody>
      </p:sp>
    </p:spTree>
    <p:extLst>
      <p:ext uri="{BB962C8B-B14F-4D97-AF65-F5344CB8AC3E}">
        <p14:creationId xmlns:p14="http://schemas.microsoft.com/office/powerpoint/2010/main" val="126537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7DCA7-47D4-4DBC-A567-67B3123A38E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8257231-78DB-4EFA-A47A-E060522714C3}"/>
              </a:ext>
            </a:extLst>
          </p:cNvPr>
          <p:cNvSpPr>
            <a:spLocks noGrp="1"/>
          </p:cNvSpPr>
          <p:nvPr>
            <p:ph idx="1"/>
          </p:nvPr>
        </p:nvSpPr>
        <p:spPr/>
        <p:txBody>
          <a:bodyPr>
            <a:normAutofit lnSpcReduction="10000"/>
          </a:bodyPr>
          <a:lstStyle/>
          <a:p>
            <a:pPr marL="0" indent="0">
              <a:buNone/>
            </a:pPr>
            <a:r>
              <a:rPr lang="en-GB" dirty="0">
                <a:solidFill>
                  <a:srgbClr val="ED7D31"/>
                </a:solidFill>
              </a:rPr>
              <a:t>Proposal 21: The reformed Infrastructure Levy should deliver affordable housing provision</a:t>
            </a:r>
          </a:p>
          <a:p>
            <a:pPr marL="0" indent="0">
              <a:buNone/>
            </a:pPr>
            <a:endParaRPr lang="en-GB" dirty="0">
              <a:solidFill>
                <a:srgbClr val="ED7D31"/>
              </a:solidFill>
            </a:endParaRPr>
          </a:p>
          <a:p>
            <a:pPr marL="0" indent="0">
              <a:buNone/>
            </a:pPr>
            <a:r>
              <a:rPr lang="en-GB" dirty="0"/>
              <a:t>Developers would build affordable housing and the cost would be discounted from the Infrastructure Levy requirement</a:t>
            </a:r>
          </a:p>
        </p:txBody>
      </p:sp>
    </p:spTree>
    <p:extLst>
      <p:ext uri="{BB962C8B-B14F-4D97-AF65-F5344CB8AC3E}">
        <p14:creationId xmlns:p14="http://schemas.microsoft.com/office/powerpoint/2010/main" val="24537189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119D-3C36-46F0-835A-948CE205E0D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B2FF96A-46AF-4CF9-9986-82F4916D7827}"/>
              </a:ext>
            </a:extLst>
          </p:cNvPr>
          <p:cNvSpPr>
            <a:spLocks noGrp="1"/>
          </p:cNvSpPr>
          <p:nvPr>
            <p:ph idx="1"/>
          </p:nvPr>
        </p:nvSpPr>
        <p:spPr/>
        <p:txBody>
          <a:bodyPr/>
          <a:lstStyle/>
          <a:p>
            <a:pPr marL="0" indent="0">
              <a:buNone/>
            </a:pPr>
            <a:r>
              <a:rPr lang="en-GB" dirty="0">
                <a:solidFill>
                  <a:srgbClr val="ED7D31"/>
                </a:solidFill>
              </a:rPr>
              <a:t>Proposal 22: More freedom could be given to local authorities over how they spend the Infrastructure Levy</a:t>
            </a:r>
          </a:p>
        </p:txBody>
      </p:sp>
    </p:spTree>
    <p:extLst>
      <p:ext uri="{BB962C8B-B14F-4D97-AF65-F5344CB8AC3E}">
        <p14:creationId xmlns:p14="http://schemas.microsoft.com/office/powerpoint/2010/main" val="36859992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7B15E-6FB3-4FE5-9E8E-85210FB2E04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858B41D-EE95-4AA3-97FA-D1B1E50536FE}"/>
              </a:ext>
            </a:extLst>
          </p:cNvPr>
          <p:cNvSpPr>
            <a:spLocks noGrp="1"/>
          </p:cNvSpPr>
          <p:nvPr>
            <p:ph idx="1"/>
          </p:nvPr>
        </p:nvSpPr>
        <p:spPr/>
        <p:txBody>
          <a:bodyPr>
            <a:normAutofit lnSpcReduction="10000"/>
          </a:bodyPr>
          <a:lstStyle/>
          <a:p>
            <a:r>
              <a:rPr lang="en-GB" dirty="0"/>
              <a:t>Neighbourhood plan areas would continue to receive 25% if Infrastructure Levy raised</a:t>
            </a:r>
          </a:p>
          <a:p>
            <a:r>
              <a:rPr lang="en-GB" dirty="0"/>
              <a:t>Enhanced community engagement how the 25% share is spent</a:t>
            </a:r>
          </a:p>
          <a:p>
            <a:r>
              <a:rPr lang="en-GB" dirty="0"/>
              <a:t>Suggest increased local authority flexibility in how to spend the funds so not ringfenced to infrastructure</a:t>
            </a:r>
          </a:p>
        </p:txBody>
      </p:sp>
    </p:spTree>
    <p:extLst>
      <p:ext uri="{BB962C8B-B14F-4D97-AF65-F5344CB8AC3E}">
        <p14:creationId xmlns:p14="http://schemas.microsoft.com/office/powerpoint/2010/main" val="354736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1E261-3C20-42B6-92E2-128F38F2DE03}"/>
              </a:ext>
            </a:extLst>
          </p:cNvPr>
          <p:cNvSpPr>
            <a:spLocks noGrp="1"/>
          </p:cNvSpPr>
          <p:nvPr>
            <p:ph type="title"/>
          </p:nvPr>
        </p:nvSpPr>
        <p:spPr/>
        <p:txBody>
          <a:bodyPr>
            <a:normAutofit fontScale="90000"/>
          </a:bodyPr>
          <a:lstStyle/>
          <a:p>
            <a:r>
              <a:rPr lang="en-GB" dirty="0"/>
              <a:t>The Government’s approach to town planning</a:t>
            </a:r>
          </a:p>
        </p:txBody>
      </p:sp>
      <p:sp>
        <p:nvSpPr>
          <p:cNvPr id="3" name="Content Placeholder 2">
            <a:extLst>
              <a:ext uri="{FF2B5EF4-FFF2-40B4-BE49-F238E27FC236}">
                <a16:creationId xmlns:a16="http://schemas.microsoft.com/office/drawing/2014/main" id="{EAB1874A-6DB3-4680-B4EE-F30B1D7924BD}"/>
              </a:ext>
            </a:extLst>
          </p:cNvPr>
          <p:cNvSpPr>
            <a:spLocks noGrp="1"/>
          </p:cNvSpPr>
          <p:nvPr>
            <p:ph idx="1"/>
          </p:nvPr>
        </p:nvSpPr>
        <p:spPr/>
        <p:txBody>
          <a:bodyPr>
            <a:normAutofit fontScale="70000" lnSpcReduction="20000"/>
          </a:bodyPr>
          <a:lstStyle/>
          <a:p>
            <a:pPr marL="0" indent="0">
              <a:buNone/>
            </a:pPr>
            <a:r>
              <a:rPr lang="en-GB" dirty="0"/>
              <a:t>The NPPF 2012 was a radical departure from the previous system proposed under the Coalition Government</a:t>
            </a:r>
          </a:p>
          <a:p>
            <a:r>
              <a:rPr lang="en-GB" dirty="0"/>
              <a:t>A much simpler process in a short national statement</a:t>
            </a:r>
          </a:p>
          <a:p>
            <a:r>
              <a:rPr lang="en-GB" dirty="0"/>
              <a:t>Focus on housing delivery and economic development</a:t>
            </a:r>
          </a:p>
          <a:p>
            <a:r>
              <a:rPr lang="en-GB" dirty="0"/>
              <a:t>Private sector incentivised to pay for housing and infrastructure and reduce burdens on public purse</a:t>
            </a:r>
          </a:p>
          <a:p>
            <a:r>
              <a:rPr lang="en-GB" dirty="0"/>
              <a:t>Discarded regional planning in favour of duty to cooperate</a:t>
            </a:r>
          </a:p>
          <a:p>
            <a:r>
              <a:rPr lang="en-GB" dirty="0"/>
              <a:t>Para 11 – policies go out of date if there is no 5 year housing land supply</a:t>
            </a:r>
          </a:p>
        </p:txBody>
      </p:sp>
    </p:spTree>
    <p:extLst>
      <p:ext uri="{BB962C8B-B14F-4D97-AF65-F5344CB8AC3E}">
        <p14:creationId xmlns:p14="http://schemas.microsoft.com/office/powerpoint/2010/main" val="253521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61CA7-ED80-4787-AA31-0F36F2A51535}"/>
              </a:ext>
            </a:extLst>
          </p:cNvPr>
          <p:cNvSpPr>
            <a:spLocks noGrp="1"/>
          </p:cNvSpPr>
          <p:nvPr>
            <p:ph type="title"/>
          </p:nvPr>
        </p:nvSpPr>
        <p:spPr/>
        <p:txBody>
          <a:bodyPr/>
          <a:lstStyle/>
          <a:p>
            <a:r>
              <a:rPr lang="en-GB" dirty="0"/>
              <a:t>I don’t agree with this at all</a:t>
            </a:r>
          </a:p>
        </p:txBody>
      </p:sp>
      <p:sp>
        <p:nvSpPr>
          <p:cNvPr id="3" name="Content Placeholder 2">
            <a:extLst>
              <a:ext uri="{FF2B5EF4-FFF2-40B4-BE49-F238E27FC236}">
                <a16:creationId xmlns:a16="http://schemas.microsoft.com/office/drawing/2014/main" id="{8B92AF34-9838-4E3B-AA89-C692B9602EE2}"/>
              </a:ext>
            </a:extLst>
          </p:cNvPr>
          <p:cNvSpPr>
            <a:spLocks noGrp="1"/>
          </p:cNvSpPr>
          <p:nvPr>
            <p:ph idx="1"/>
          </p:nvPr>
        </p:nvSpPr>
        <p:spPr/>
        <p:txBody>
          <a:bodyPr>
            <a:normAutofit lnSpcReduction="10000"/>
          </a:bodyPr>
          <a:lstStyle/>
          <a:p>
            <a:r>
              <a:rPr lang="en-GB" dirty="0"/>
              <a:t>It is difficult under the current system to secure adequate off-site infrastructure using S106 and CIL</a:t>
            </a:r>
          </a:p>
          <a:p>
            <a:r>
              <a:rPr lang="en-GB" dirty="0"/>
              <a:t>If IL funding is spent on things other than infrastructure, who else will pay for roads and schools?</a:t>
            </a:r>
          </a:p>
          <a:p>
            <a:r>
              <a:rPr lang="en-GB" dirty="0"/>
              <a:t>Will we get the infrastructure we need?</a:t>
            </a:r>
          </a:p>
        </p:txBody>
      </p:sp>
    </p:spTree>
    <p:extLst>
      <p:ext uri="{BB962C8B-B14F-4D97-AF65-F5344CB8AC3E}">
        <p14:creationId xmlns:p14="http://schemas.microsoft.com/office/powerpoint/2010/main" val="73768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3655-C641-4770-92DC-A8D28BFEDA8F}"/>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7F3AE87-0145-4967-B0C9-DD5298F0331C}"/>
              </a:ext>
            </a:extLst>
          </p:cNvPr>
          <p:cNvSpPr>
            <a:spLocks noGrp="1"/>
          </p:cNvSpPr>
          <p:nvPr>
            <p:ph idx="1"/>
          </p:nvPr>
        </p:nvSpPr>
        <p:spPr/>
        <p:txBody>
          <a:bodyPr/>
          <a:lstStyle/>
          <a:p>
            <a:pPr algn="ctr"/>
            <a:endParaRPr lang="en-GB" dirty="0"/>
          </a:p>
          <a:p>
            <a:pPr algn="ctr"/>
            <a:endParaRPr lang="en-GB" dirty="0"/>
          </a:p>
          <a:p>
            <a:pPr marL="0" indent="0" algn="ctr">
              <a:buNone/>
            </a:pPr>
            <a:r>
              <a:rPr lang="en-GB" dirty="0">
                <a:solidFill>
                  <a:srgbClr val="ED7D31"/>
                </a:solidFill>
              </a:rPr>
              <a:t>So, will it be better?</a:t>
            </a:r>
          </a:p>
        </p:txBody>
      </p:sp>
    </p:spTree>
    <p:extLst>
      <p:ext uri="{BB962C8B-B14F-4D97-AF65-F5344CB8AC3E}">
        <p14:creationId xmlns:p14="http://schemas.microsoft.com/office/powerpoint/2010/main" val="10126543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B046-4259-4E0C-BAB6-766FE9F89DD0}"/>
              </a:ext>
            </a:extLst>
          </p:cNvPr>
          <p:cNvSpPr>
            <a:spLocks noGrp="1"/>
          </p:cNvSpPr>
          <p:nvPr>
            <p:ph type="title"/>
          </p:nvPr>
        </p:nvSpPr>
        <p:spPr/>
        <p:txBody>
          <a:bodyPr/>
          <a:lstStyle/>
          <a:p>
            <a:r>
              <a:rPr lang="en-GB" dirty="0"/>
              <a:t>On the positive side</a:t>
            </a:r>
          </a:p>
        </p:txBody>
      </p:sp>
      <p:sp>
        <p:nvSpPr>
          <p:cNvPr id="3" name="Content Placeholder 2">
            <a:extLst>
              <a:ext uri="{FF2B5EF4-FFF2-40B4-BE49-F238E27FC236}">
                <a16:creationId xmlns:a16="http://schemas.microsoft.com/office/drawing/2014/main" id="{232C5A40-0914-4DA8-AC3D-0E6F04E0C2AE}"/>
              </a:ext>
            </a:extLst>
          </p:cNvPr>
          <p:cNvSpPr>
            <a:spLocks noGrp="1"/>
          </p:cNvSpPr>
          <p:nvPr>
            <p:ph idx="1"/>
          </p:nvPr>
        </p:nvSpPr>
        <p:spPr/>
        <p:txBody>
          <a:bodyPr>
            <a:normAutofit fontScale="92500" lnSpcReduction="10000"/>
          </a:bodyPr>
          <a:lstStyle/>
          <a:p>
            <a:r>
              <a:rPr lang="en-GB" dirty="0"/>
              <a:t>Digitalisation will make planning easier to understand</a:t>
            </a:r>
          </a:p>
          <a:p>
            <a:r>
              <a:rPr lang="en-GB" dirty="0"/>
              <a:t>Stronger National Development Management policies</a:t>
            </a:r>
          </a:p>
          <a:p>
            <a:r>
              <a:rPr lang="en-GB" dirty="0"/>
              <a:t>Streamlined plans that only deal with housing allocations and how they should be delivered</a:t>
            </a:r>
          </a:p>
          <a:p>
            <a:r>
              <a:rPr lang="en-GB" dirty="0"/>
              <a:t>Continued support for Neighbourhood Plans</a:t>
            </a:r>
          </a:p>
        </p:txBody>
      </p:sp>
    </p:spTree>
    <p:extLst>
      <p:ext uri="{BB962C8B-B14F-4D97-AF65-F5344CB8AC3E}">
        <p14:creationId xmlns:p14="http://schemas.microsoft.com/office/powerpoint/2010/main" val="30829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10C7F-674B-4D93-8FAA-71C23F05BEE8}"/>
              </a:ext>
            </a:extLst>
          </p:cNvPr>
          <p:cNvSpPr>
            <a:spLocks noGrp="1"/>
          </p:cNvSpPr>
          <p:nvPr>
            <p:ph type="title"/>
          </p:nvPr>
        </p:nvSpPr>
        <p:spPr/>
        <p:txBody>
          <a:bodyPr/>
          <a:lstStyle/>
          <a:p>
            <a:r>
              <a:rPr lang="en-GB" dirty="0"/>
              <a:t>On the negative side</a:t>
            </a:r>
          </a:p>
        </p:txBody>
      </p:sp>
      <p:sp>
        <p:nvSpPr>
          <p:cNvPr id="3" name="Content Placeholder 2">
            <a:extLst>
              <a:ext uri="{FF2B5EF4-FFF2-40B4-BE49-F238E27FC236}">
                <a16:creationId xmlns:a16="http://schemas.microsoft.com/office/drawing/2014/main" id="{22F2E854-F7CF-48A9-8E77-2DC1795B7DDE}"/>
              </a:ext>
            </a:extLst>
          </p:cNvPr>
          <p:cNvSpPr>
            <a:spLocks noGrp="1"/>
          </p:cNvSpPr>
          <p:nvPr>
            <p:ph idx="1"/>
          </p:nvPr>
        </p:nvSpPr>
        <p:spPr/>
        <p:txBody>
          <a:bodyPr>
            <a:normAutofit fontScale="77500" lnSpcReduction="20000"/>
          </a:bodyPr>
          <a:lstStyle/>
          <a:p>
            <a:r>
              <a:rPr lang="en-GB" dirty="0"/>
              <a:t>Growth/Renewal/Protect is highly over-simplified and will have a negative impact</a:t>
            </a:r>
          </a:p>
          <a:p>
            <a:r>
              <a:rPr lang="en-GB" dirty="0"/>
              <a:t>Urban design skills are in short supply and “good design” is subjective</a:t>
            </a:r>
          </a:p>
          <a:p>
            <a:r>
              <a:rPr lang="en-GB" dirty="0"/>
              <a:t>Good design adds cost to development so this may affect viability and affordable housing provision</a:t>
            </a:r>
          </a:p>
          <a:p>
            <a:r>
              <a:rPr lang="en-GB" dirty="0"/>
              <a:t>I doubt that the new system will deliver the infrastructure we need</a:t>
            </a:r>
          </a:p>
          <a:p>
            <a:r>
              <a:rPr lang="en-GB" dirty="0"/>
              <a:t>Reduced opportunities for public comment on planning proposals (Planning Committees and neighbours)</a:t>
            </a:r>
          </a:p>
        </p:txBody>
      </p:sp>
    </p:spTree>
    <p:extLst>
      <p:ext uri="{BB962C8B-B14F-4D97-AF65-F5344CB8AC3E}">
        <p14:creationId xmlns:p14="http://schemas.microsoft.com/office/powerpoint/2010/main" val="296352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D26E-C710-4B82-8E81-7A085E1E6D9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0BF9777-CCF9-4AA6-9EB9-BCBE0494AFF9}"/>
              </a:ext>
            </a:extLst>
          </p:cNvPr>
          <p:cNvSpPr>
            <a:spLocks noGrp="1"/>
          </p:cNvSpPr>
          <p:nvPr>
            <p:ph idx="1"/>
          </p:nvPr>
        </p:nvSpPr>
        <p:spPr/>
        <p:txBody>
          <a:bodyPr/>
          <a:lstStyle/>
          <a:p>
            <a:pPr marL="0" indent="0" algn="ctr">
              <a:buNone/>
            </a:pPr>
            <a:r>
              <a:rPr lang="en-GB" dirty="0">
                <a:solidFill>
                  <a:srgbClr val="ED7D31"/>
                </a:solidFill>
              </a:rPr>
              <a:t>Thanks for listening.</a:t>
            </a:r>
          </a:p>
          <a:p>
            <a:pPr marL="0" indent="0" algn="ctr">
              <a:buNone/>
            </a:pPr>
            <a:endParaRPr lang="en-GB" dirty="0">
              <a:solidFill>
                <a:srgbClr val="ED7D31"/>
              </a:solidFill>
            </a:endParaRPr>
          </a:p>
          <a:p>
            <a:pPr marL="0" indent="0" algn="ctr">
              <a:buNone/>
            </a:pPr>
            <a:r>
              <a:rPr lang="en-GB" dirty="0">
                <a:solidFill>
                  <a:srgbClr val="ED7D31"/>
                </a:solidFill>
              </a:rPr>
              <a:t>What do you think?</a:t>
            </a:r>
          </a:p>
          <a:p>
            <a:pPr marL="0" indent="0" algn="ctr">
              <a:buNone/>
            </a:pPr>
            <a:endParaRPr lang="en-GB" dirty="0">
              <a:solidFill>
                <a:srgbClr val="ED7D31"/>
              </a:solidFill>
            </a:endParaRPr>
          </a:p>
          <a:p>
            <a:pPr marL="0" indent="0" algn="ctr">
              <a:buNone/>
            </a:pPr>
            <a:endParaRPr lang="en-GB" dirty="0">
              <a:solidFill>
                <a:srgbClr val="ED7D31"/>
              </a:solidFill>
            </a:endParaRPr>
          </a:p>
          <a:p>
            <a:pPr marL="0" indent="0" algn="ctr">
              <a:buNone/>
            </a:pPr>
            <a:r>
              <a:rPr lang="en-GB" dirty="0">
                <a:solidFill>
                  <a:srgbClr val="D60093"/>
                </a:solidFill>
              </a:rPr>
              <a:t>andrea@pellegram.co.uk</a:t>
            </a:r>
          </a:p>
        </p:txBody>
      </p:sp>
    </p:spTree>
    <p:extLst>
      <p:ext uri="{BB962C8B-B14F-4D97-AF65-F5344CB8AC3E}">
        <p14:creationId xmlns:p14="http://schemas.microsoft.com/office/powerpoint/2010/main" val="130940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25F3-7313-45ED-B29D-1C4BB120EFB8}"/>
              </a:ext>
            </a:extLst>
          </p:cNvPr>
          <p:cNvSpPr>
            <a:spLocks noGrp="1"/>
          </p:cNvSpPr>
          <p:nvPr>
            <p:ph type="title"/>
          </p:nvPr>
        </p:nvSpPr>
        <p:spPr/>
        <p:txBody>
          <a:bodyPr/>
          <a:lstStyle/>
          <a:p>
            <a:r>
              <a:rPr lang="en-GB" dirty="0"/>
              <a:t>The NPPF was updated in 2018/2019</a:t>
            </a:r>
          </a:p>
        </p:txBody>
      </p:sp>
      <p:sp>
        <p:nvSpPr>
          <p:cNvPr id="3" name="Content Placeholder 2">
            <a:extLst>
              <a:ext uri="{FF2B5EF4-FFF2-40B4-BE49-F238E27FC236}">
                <a16:creationId xmlns:a16="http://schemas.microsoft.com/office/drawing/2014/main" id="{EBB9FFD6-229E-42B2-AC79-A11AF7D2F3EF}"/>
              </a:ext>
            </a:extLst>
          </p:cNvPr>
          <p:cNvSpPr>
            <a:spLocks noGrp="1"/>
          </p:cNvSpPr>
          <p:nvPr>
            <p:ph idx="1"/>
          </p:nvPr>
        </p:nvSpPr>
        <p:spPr/>
        <p:txBody>
          <a:bodyPr>
            <a:normAutofit fontScale="77500" lnSpcReduction="20000"/>
          </a:bodyPr>
          <a:lstStyle/>
          <a:p>
            <a:r>
              <a:rPr lang="en-GB" dirty="0"/>
              <a:t>Approach to viability and increase in land value clarified (future land value replaced by existing use value with uplift)</a:t>
            </a:r>
          </a:p>
          <a:p>
            <a:r>
              <a:rPr lang="en-GB" dirty="0"/>
              <a:t>Methodology for housing need assessment introduced</a:t>
            </a:r>
          </a:p>
          <a:p>
            <a:r>
              <a:rPr lang="en-GB" dirty="0"/>
              <a:t>Requirement to review local plans every 5 years</a:t>
            </a:r>
          </a:p>
          <a:p>
            <a:r>
              <a:rPr lang="en-GB" dirty="0"/>
              <a:t>Incentive for neighbourhood plans to allocate housing land in para 14</a:t>
            </a:r>
          </a:p>
          <a:p>
            <a:r>
              <a:rPr lang="en-GB" dirty="0"/>
              <a:t>Local Development Orders and Neighbourhood Development Order retained but moved to the front of the document</a:t>
            </a:r>
          </a:p>
          <a:p>
            <a:endParaRPr lang="en-GB" dirty="0"/>
          </a:p>
          <a:p>
            <a:endParaRPr lang="en-GB" dirty="0"/>
          </a:p>
        </p:txBody>
      </p:sp>
    </p:spTree>
    <p:extLst>
      <p:ext uri="{BB962C8B-B14F-4D97-AF65-F5344CB8AC3E}">
        <p14:creationId xmlns:p14="http://schemas.microsoft.com/office/powerpoint/2010/main" val="169853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FCF5-4775-4A3B-B683-FBEEBE1AB133}"/>
              </a:ext>
            </a:extLst>
          </p:cNvPr>
          <p:cNvSpPr>
            <a:spLocks noGrp="1"/>
          </p:cNvSpPr>
          <p:nvPr>
            <p:ph type="title"/>
          </p:nvPr>
        </p:nvSpPr>
        <p:spPr/>
        <p:txBody>
          <a:bodyPr>
            <a:normAutofit fontScale="90000"/>
          </a:bodyPr>
          <a:lstStyle/>
          <a:p>
            <a:r>
              <a:rPr lang="en-GB" dirty="0"/>
              <a:t>The proposed changes come a year after the last changes</a:t>
            </a:r>
          </a:p>
        </p:txBody>
      </p:sp>
      <p:sp>
        <p:nvSpPr>
          <p:cNvPr id="3" name="Content Placeholder 2">
            <a:extLst>
              <a:ext uri="{FF2B5EF4-FFF2-40B4-BE49-F238E27FC236}">
                <a16:creationId xmlns:a16="http://schemas.microsoft.com/office/drawing/2014/main" id="{53570330-69F2-4BC9-AD59-D8F878B13FF6}"/>
              </a:ext>
            </a:extLst>
          </p:cNvPr>
          <p:cNvSpPr>
            <a:spLocks noGrp="1"/>
          </p:cNvSpPr>
          <p:nvPr>
            <p:ph idx="1"/>
          </p:nvPr>
        </p:nvSpPr>
        <p:spPr/>
        <p:txBody>
          <a:bodyPr/>
          <a:lstStyle/>
          <a:p>
            <a:r>
              <a:rPr lang="en-GB" dirty="0"/>
              <a:t>We do not know how the current revision of the NPPF will “bed down”</a:t>
            </a:r>
          </a:p>
          <a:p>
            <a:r>
              <a:rPr lang="en-GB" dirty="0"/>
              <a:t>There have been changes to the Use Class Order that allow greater flexibility in town centres and to create new housing – this has not yet been tested</a:t>
            </a:r>
          </a:p>
        </p:txBody>
      </p:sp>
    </p:spTree>
    <p:extLst>
      <p:ext uri="{BB962C8B-B14F-4D97-AF65-F5344CB8AC3E}">
        <p14:creationId xmlns:p14="http://schemas.microsoft.com/office/powerpoint/2010/main" val="171230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EEE9-868B-4D75-A5C3-14174D3BDBD4}"/>
              </a:ext>
            </a:extLst>
          </p:cNvPr>
          <p:cNvSpPr>
            <a:spLocks noGrp="1"/>
          </p:cNvSpPr>
          <p:nvPr>
            <p:ph type="title"/>
          </p:nvPr>
        </p:nvSpPr>
        <p:spPr/>
        <p:txBody>
          <a:bodyPr/>
          <a:lstStyle/>
          <a:p>
            <a:r>
              <a:rPr lang="en-GB" dirty="0"/>
              <a:t>The Government’s critique</a:t>
            </a:r>
          </a:p>
        </p:txBody>
      </p:sp>
      <p:sp>
        <p:nvSpPr>
          <p:cNvPr id="3" name="Content Placeholder 2">
            <a:extLst>
              <a:ext uri="{FF2B5EF4-FFF2-40B4-BE49-F238E27FC236}">
                <a16:creationId xmlns:a16="http://schemas.microsoft.com/office/drawing/2014/main" id="{B42D470A-780F-4C48-9156-0870725E4207}"/>
              </a:ext>
            </a:extLst>
          </p:cNvPr>
          <p:cNvSpPr>
            <a:spLocks noGrp="1"/>
          </p:cNvSpPr>
          <p:nvPr>
            <p:ph idx="1"/>
          </p:nvPr>
        </p:nvSpPr>
        <p:spPr/>
        <p:txBody>
          <a:bodyPr>
            <a:normAutofit fontScale="62500" lnSpcReduction="20000"/>
          </a:bodyPr>
          <a:lstStyle/>
          <a:p>
            <a:r>
              <a:rPr lang="en-GB" dirty="0"/>
              <a:t>It’s based on the Town and Country Planning Act </a:t>
            </a:r>
            <a:r>
              <a:rPr lang="en-GB" dirty="0">
                <a:solidFill>
                  <a:srgbClr val="ED7D31"/>
                </a:solidFill>
              </a:rPr>
              <a:t>1947</a:t>
            </a:r>
            <a:r>
              <a:rPr lang="en-GB" dirty="0"/>
              <a:t> and is no longer fit for purpose – too discretionary, complex and slow</a:t>
            </a:r>
          </a:p>
          <a:p>
            <a:r>
              <a:rPr lang="en-GB" dirty="0"/>
              <a:t>Local Plans take too long to prepare</a:t>
            </a:r>
          </a:p>
          <a:p>
            <a:r>
              <a:rPr lang="en-GB" dirty="0"/>
              <a:t>Assessments and evidence are too </a:t>
            </a:r>
            <a:r>
              <a:rPr lang="en-GB" dirty="0">
                <a:solidFill>
                  <a:srgbClr val="ED7D31"/>
                </a:solidFill>
              </a:rPr>
              <a:t>complex</a:t>
            </a:r>
            <a:r>
              <a:rPr lang="en-GB" dirty="0"/>
              <a:t> and non-planners don’t understand them</a:t>
            </a:r>
          </a:p>
          <a:p>
            <a:r>
              <a:rPr lang="en-GB" dirty="0"/>
              <a:t>There is a </a:t>
            </a:r>
            <a:r>
              <a:rPr lang="en-GB" dirty="0">
                <a:solidFill>
                  <a:srgbClr val="ED7D31"/>
                </a:solidFill>
              </a:rPr>
              <a:t>loss of public trust </a:t>
            </a:r>
            <a:r>
              <a:rPr lang="en-GB" dirty="0"/>
              <a:t>in how housing land is identified</a:t>
            </a:r>
          </a:p>
          <a:p>
            <a:r>
              <a:rPr lang="en-GB" dirty="0">
                <a:solidFill>
                  <a:srgbClr val="ED7D31"/>
                </a:solidFill>
              </a:rPr>
              <a:t>Developer contributions </a:t>
            </a:r>
            <a:r>
              <a:rPr lang="en-GB" dirty="0"/>
              <a:t>negotiations take too long and are too complex</a:t>
            </a:r>
          </a:p>
          <a:p>
            <a:r>
              <a:rPr lang="en-GB" dirty="0"/>
              <a:t>There is not enough focus on </a:t>
            </a:r>
            <a:r>
              <a:rPr lang="en-GB" dirty="0">
                <a:solidFill>
                  <a:srgbClr val="ED7D31"/>
                </a:solidFill>
              </a:rPr>
              <a:t>good design</a:t>
            </a:r>
          </a:p>
          <a:p>
            <a:r>
              <a:rPr lang="en-GB" dirty="0"/>
              <a:t>Not enough </a:t>
            </a:r>
            <a:r>
              <a:rPr lang="en-GB" dirty="0">
                <a:solidFill>
                  <a:srgbClr val="ED7D31"/>
                </a:solidFill>
              </a:rPr>
              <a:t>homes are being built</a:t>
            </a:r>
          </a:p>
          <a:p>
            <a:endParaRPr lang="en-GB" dirty="0"/>
          </a:p>
          <a:p>
            <a:endParaRPr lang="en-GB" dirty="0"/>
          </a:p>
        </p:txBody>
      </p:sp>
    </p:spTree>
    <p:extLst>
      <p:ext uri="{BB962C8B-B14F-4D97-AF65-F5344CB8AC3E}">
        <p14:creationId xmlns:p14="http://schemas.microsoft.com/office/powerpoint/2010/main" val="217141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3399"/>
      </a:accent1>
      <a:accent2>
        <a:srgbClr val="ED7D31"/>
      </a:accent2>
      <a:accent3>
        <a:srgbClr val="A5A5A5"/>
      </a:accent3>
      <a:accent4>
        <a:srgbClr val="FFC000"/>
      </a:accent4>
      <a:accent5>
        <a:srgbClr val="595959"/>
      </a:accent5>
      <a:accent6>
        <a:srgbClr val="70AD47"/>
      </a:accent6>
      <a:hlink>
        <a:srgbClr val="FFB989"/>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 point presentation template.pptx" id="{F777F136-3D51-49DA-99C9-F42E7B1ABB4F}" vid="{24A577B9-67FA-44A5-8701-260ED07D2F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2962</Words>
  <Application>Microsoft Office PowerPoint</Application>
  <PresentationFormat>Widescreen</PresentationFormat>
  <Paragraphs>234</Paragraphs>
  <Slides>64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Planning For the Future (March 2020) The White Paper</vt:lpstr>
      <vt:lpstr>PowerPoint Presentation</vt:lpstr>
      <vt:lpstr>About me</vt:lpstr>
      <vt:lpstr>Health warning</vt:lpstr>
      <vt:lpstr>PowerPoint Presentation</vt:lpstr>
      <vt:lpstr>The Government’s approach to town planning</vt:lpstr>
      <vt:lpstr>The NPPF was updated in 2018/2019</vt:lpstr>
      <vt:lpstr>The proposed changes come a year after the last changes</vt:lpstr>
      <vt:lpstr>The Government’s critique</vt:lpstr>
      <vt:lpstr>Are the critiques fair?</vt:lpstr>
      <vt:lpstr>Pillar 1:  Planning for development</vt:lpstr>
      <vt:lpstr>PowerPoint Presentation</vt:lpstr>
      <vt:lpstr>What I think….</vt:lpstr>
      <vt:lpstr>I don’t think this is different from what we already have (just a different name)</vt:lpstr>
      <vt:lpstr>PowerPoint Presentation</vt:lpstr>
      <vt:lpstr>I love this one!</vt:lpstr>
      <vt:lpstr>PowerPoint Presentation</vt:lpstr>
      <vt:lpstr>Not sure about this one…</vt:lpstr>
      <vt:lpstr>PowerPoint Presentation</vt:lpstr>
      <vt:lpstr>PowerPoint Presentation</vt:lpstr>
      <vt:lpstr>I’m not sure about some of these proposals</vt:lpstr>
      <vt:lpstr>PowerPoint Presentation</vt:lpstr>
      <vt:lpstr>PowerPoint Presentation</vt:lpstr>
      <vt:lpstr>PowerPoint Presentation</vt:lpstr>
      <vt:lpstr>My verdict?</vt:lpstr>
      <vt:lpstr>PowerPoint Presentation</vt:lpstr>
      <vt:lpstr>PowerPoint Presentation</vt:lpstr>
      <vt:lpstr>My verdict?</vt:lpstr>
      <vt:lpstr>PowerPoint Presentation</vt:lpstr>
      <vt:lpstr>I love this….</vt:lpstr>
      <vt:lpstr>PowerPoint Presentation</vt:lpstr>
      <vt:lpstr>PowerPoint Presentation</vt:lpstr>
      <vt:lpstr>Local Plans to be produced in 2.5 years</vt:lpstr>
      <vt:lpstr>PowerPoint Presentation</vt:lpstr>
      <vt:lpstr>This makes sense, but….</vt:lpstr>
      <vt:lpstr>But…….</vt:lpstr>
      <vt:lpstr>PowerPoint Presentation</vt:lpstr>
      <vt:lpstr>PowerPoint Presentation</vt:lpstr>
      <vt:lpstr>PowerPoint Presentation</vt:lpstr>
      <vt:lpstr>PowerPoint Presentation</vt:lpstr>
      <vt:lpstr>Not sure…</vt:lpstr>
      <vt:lpstr>PowerPoint Presentation</vt:lpstr>
      <vt:lpstr>I agree with this</vt:lpstr>
      <vt:lpstr>PowerPoint Presentation</vt:lpstr>
      <vt:lpstr>PowerPoint Presentation</vt:lpstr>
      <vt:lpstr>The White Paper proposes</vt:lpstr>
      <vt:lpstr>My verdict?</vt:lpstr>
      <vt:lpstr>PowerPoint Presentation</vt:lpstr>
      <vt:lpstr>PowerPoint Presentation</vt:lpstr>
      <vt:lpstr>I agree with this</vt:lpstr>
      <vt:lpstr>PowerPoint Presentation</vt:lpstr>
      <vt:lpstr>PowerPoint Presentation</vt:lpstr>
      <vt:lpstr>Yes, yes, yes!!!</vt:lpstr>
      <vt:lpstr>PowerPoint Presentation</vt:lpstr>
      <vt:lpstr>PowerPoint Presentation</vt:lpstr>
      <vt:lpstr>I have some questions…</vt:lpstr>
      <vt:lpstr>PowerPoint Presentation</vt:lpstr>
      <vt:lpstr>PowerPoint Presentation</vt:lpstr>
      <vt:lpstr>PowerPoint Presentation</vt:lpstr>
      <vt:lpstr>I don’t agree with this at all</vt:lpstr>
      <vt:lpstr>PowerPoint Presentation</vt:lpstr>
      <vt:lpstr>On the positive side</vt:lpstr>
      <vt:lpstr>On the negative side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Pellegram</dc:creator>
  <cp:lastModifiedBy>Andrea Pellegram</cp:lastModifiedBy>
  <cp:revision>101</cp:revision>
  <dcterms:created xsi:type="dcterms:W3CDTF">2015-10-08T15:10:17Z</dcterms:created>
  <dcterms:modified xsi:type="dcterms:W3CDTF">2020-09-28T09:40:59Z</dcterms:modified>
</cp:coreProperties>
</file>